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Lst>
  <p:sldSz cx="18288000" cy="10287000"/>
  <p:notesSz cx="6858000" cy="9144000"/>
  <p:embeddedFontLst>
    <p:embeddedFont>
      <p:font typeface="Body Grotesque Fit" charset="1" panose="02000503040000020004"/>
      <p:regular r:id="rId129"/>
    </p:embeddedFont>
    <p:embeddedFont>
      <p:font typeface="Brittany" charset="1" panose="00000000000000000000"/>
      <p:regular r:id="rId130"/>
    </p:embeddedFont>
    <p:embeddedFont>
      <p:font typeface="Times New Roman" charset="1" panose="02030502070405020303"/>
      <p:regular r:id="rId131"/>
    </p:embeddedFont>
    <p:embeddedFont>
      <p:font typeface="Body Grotesque Fit Bold" charset="1" panose="02000503040000020004"/>
      <p:regular r:id="rId132"/>
    </p:embeddedFont>
    <p:embeddedFont>
      <p:font typeface="Anton" charset="1" panose="00000500000000000000"/>
      <p:regular r:id="rId133"/>
    </p:embeddedFont>
    <p:embeddedFont>
      <p:font typeface="Roboto" charset="1" panose="02000000000000000000"/>
      <p:regular r:id="rId134"/>
    </p:embeddedFont>
    <p:embeddedFont>
      <p:font typeface="Alice" charset="1" panose="00000500000000000000"/>
      <p:regular r:id="rId135"/>
    </p:embeddedFont>
    <p:embeddedFont>
      <p:font typeface="Arimo" charset="1" panose="020B0604020202020204"/>
      <p:regular r:id="rId136"/>
    </p:embeddedFont>
    <p:embeddedFont>
      <p:font typeface="Roboto Bold" charset="1" panose="02000000000000000000"/>
      <p:regular r:id="rId1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fonts/font129.fntdata" Type="http://schemas.openxmlformats.org/officeDocument/2006/relationships/font"/><Relationship Id="rId13" Target="slides/slide8.xml" Type="http://schemas.openxmlformats.org/officeDocument/2006/relationships/slide"/><Relationship Id="rId130" Target="fonts/font130.fntdata" Type="http://schemas.openxmlformats.org/officeDocument/2006/relationships/font"/><Relationship Id="rId131" Target="fonts/font131.fntdata" Type="http://schemas.openxmlformats.org/officeDocument/2006/relationships/font"/><Relationship Id="rId132" Target="fonts/font132.fntdata" Type="http://schemas.openxmlformats.org/officeDocument/2006/relationships/font"/><Relationship Id="rId133" Target="fonts/font133.fntdata" Type="http://schemas.openxmlformats.org/officeDocument/2006/relationships/font"/><Relationship Id="rId134" Target="fonts/font134.fntdata" Type="http://schemas.openxmlformats.org/officeDocument/2006/relationships/font"/><Relationship Id="rId135" Target="fonts/font135.fntdata" Type="http://schemas.openxmlformats.org/officeDocument/2006/relationships/font"/><Relationship Id="rId136" Target="fonts/font136.fntdata" Type="http://schemas.openxmlformats.org/officeDocument/2006/relationships/font"/><Relationship Id="rId137" Target="fonts/font137.fntdata" Type="http://schemas.openxmlformats.org/officeDocument/2006/relationships/font"/><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65.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6.pn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7.pn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7.pn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8.pn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69.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70.pn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1.png" Type="http://schemas.openxmlformats.org/officeDocument/2006/relationships/image"/><Relationship Id="rId4" Target="../media/image9.pn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72.pn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73.png" Type="http://schemas.openxmlformats.org/officeDocument/2006/relationships/image"/></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74.png"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18.pn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75.pn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76.png"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png" Type="http://schemas.openxmlformats.org/officeDocument/2006/relationships/image"/><Relationship Id="rId4"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png" Type="http://schemas.openxmlformats.org/officeDocument/2006/relationships/image"/><Relationship Id="rId4"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png" Type="http://schemas.openxmlformats.org/officeDocument/2006/relationships/image"/><Relationship Id="rId4"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png" Type="http://schemas.openxmlformats.org/officeDocument/2006/relationships/image"/><Relationship Id="rId4"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2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27.png" Type="http://schemas.openxmlformats.org/officeDocument/2006/relationships/image"/><Relationship Id="rId6" Target="../media/image2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27.png" Type="http://schemas.openxmlformats.org/officeDocument/2006/relationships/image"/><Relationship Id="rId6" Target="../media/image3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27.png" Type="http://schemas.openxmlformats.org/officeDocument/2006/relationships/image"/><Relationship Id="rId6" Target="../media/image3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3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https://web.cs.hacettepe.edu.tr/~maydos/Docs/crypto/ch03.pdf" TargetMode="External" Type="http://schemas.openxmlformats.org/officeDocument/2006/relationships/hyperlink"/></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33.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3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35.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2.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8.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15.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0.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41.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42.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3.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4.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5.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2.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https://web.cs.hacettepe.edu.tr/~maydos/Docs/crypto/ch10.pdf"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46.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47.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48.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5.png" Type="http://schemas.openxmlformats.org/officeDocument/2006/relationships/image"/><Relationship Id="rId4" Target="../media/image49.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50.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51.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5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53.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54.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57.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58.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59.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0.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pn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61.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62.pn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 Id="rId5" Target="../media/image63.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4.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430419" y="569774"/>
            <a:ext cx="12579387" cy="1698060"/>
          </a:xfrm>
          <a:prstGeom prst="rect">
            <a:avLst/>
          </a:prstGeom>
        </p:spPr>
        <p:txBody>
          <a:bodyPr anchor="t" rtlCol="false" tIns="0" lIns="0" bIns="0" rIns="0">
            <a:spAutoFit/>
          </a:bodyPr>
          <a:lstStyle/>
          <a:p>
            <a:pPr algn="l">
              <a:lnSpc>
                <a:spcPts val="12848"/>
              </a:lnSpc>
            </a:pPr>
            <a:r>
              <a:rPr lang="en-US" sz="12473">
                <a:solidFill>
                  <a:srgbClr val="FFFFFF"/>
                </a:solidFill>
                <a:latin typeface="Body Grotesque Fit"/>
              </a:rPr>
              <a:t>Cryptology</a:t>
            </a:r>
          </a:p>
        </p:txBody>
      </p:sp>
      <p:sp>
        <p:nvSpPr>
          <p:cNvPr name="TextBox 5" id="5"/>
          <p:cNvSpPr txBox="true"/>
          <p:nvPr/>
        </p:nvSpPr>
        <p:spPr>
          <a:xfrm rot="0">
            <a:off x="13351655" y="9528230"/>
            <a:ext cx="4503258" cy="459421"/>
          </a:xfrm>
          <a:prstGeom prst="rect">
            <a:avLst/>
          </a:prstGeom>
        </p:spPr>
        <p:txBody>
          <a:bodyPr anchor="t" rtlCol="false" tIns="0" lIns="0" bIns="0" rIns="0">
            <a:spAutoFit/>
          </a:bodyPr>
          <a:lstStyle/>
          <a:p>
            <a:pPr algn="r">
              <a:lnSpc>
                <a:spcPts val="3532"/>
              </a:lnSpc>
            </a:pPr>
            <a:r>
              <a:rPr lang="en-US" sz="3270">
                <a:solidFill>
                  <a:srgbClr val="FFFFFF"/>
                </a:solidFill>
                <a:latin typeface="Body Grotesque Fit"/>
              </a:rPr>
              <a:t>canoztas</a:t>
            </a:r>
          </a:p>
        </p:txBody>
      </p:sp>
      <p:sp>
        <p:nvSpPr>
          <p:cNvPr name="TextBox 6" id="6"/>
          <p:cNvSpPr txBox="true"/>
          <p:nvPr/>
        </p:nvSpPr>
        <p:spPr>
          <a:xfrm rot="0">
            <a:off x="81424" y="8672840"/>
            <a:ext cx="7504797" cy="907096"/>
          </a:xfrm>
          <a:prstGeom prst="rect">
            <a:avLst/>
          </a:prstGeom>
        </p:spPr>
        <p:txBody>
          <a:bodyPr anchor="t" rtlCol="false" tIns="0" lIns="0" bIns="0" rIns="0">
            <a:spAutoFit/>
          </a:bodyPr>
          <a:lstStyle/>
          <a:p>
            <a:pPr algn="l">
              <a:lnSpc>
                <a:spcPts val="3532"/>
              </a:lnSpc>
            </a:pPr>
            <a:r>
              <a:rPr lang="en-US" sz="3270">
                <a:solidFill>
                  <a:srgbClr val="FFFFFF"/>
                </a:solidFill>
                <a:latin typeface="Body Grotesque Fit"/>
              </a:rPr>
              <a:t>Third Edition by William Stallings Lecture slides by Lawrie Brown</a:t>
            </a:r>
          </a:p>
        </p:txBody>
      </p:sp>
      <p:grpSp>
        <p:nvGrpSpPr>
          <p:cNvPr name="Group 7" id="7"/>
          <p:cNvGrpSpPr/>
          <p:nvPr/>
        </p:nvGrpSpPr>
        <p:grpSpPr>
          <a:xfrm rot="0">
            <a:off x="6016800" y="4979101"/>
            <a:ext cx="7733216" cy="4128238"/>
            <a:chOff x="0" y="0"/>
            <a:chExt cx="10310955" cy="5504317"/>
          </a:xfrm>
        </p:grpSpPr>
        <p:pic>
          <p:nvPicPr>
            <p:cNvPr name="Picture 8" id="8"/>
            <p:cNvPicPr>
              <a:picLocks noChangeAspect="true"/>
            </p:cNvPicPr>
            <p:nvPr/>
          </p:nvPicPr>
          <p:blipFill>
            <a:blip r:embed="rId3"/>
            <a:srcRect l="5829" t="0" r="5829" b="0"/>
            <a:stretch>
              <a:fillRect/>
            </a:stretch>
          </p:blipFill>
          <p:spPr>
            <a:xfrm flipH="false" flipV="false">
              <a:off x="0" y="0"/>
              <a:ext cx="10310955" cy="5504317"/>
            </a:xfrm>
            <a:prstGeom prst="rect">
              <a:avLst/>
            </a:prstGeom>
          </p:spPr>
        </p:pic>
      </p:grpSp>
      <p:sp>
        <p:nvSpPr>
          <p:cNvPr name="Freeform 9" id="9"/>
          <p:cNvSpPr/>
          <p:nvPr/>
        </p:nvSpPr>
        <p:spPr>
          <a:xfrm flipH="false" flipV="false" rot="0">
            <a:off x="7146686" y="4347549"/>
            <a:ext cx="5473444" cy="5391342"/>
          </a:xfrm>
          <a:custGeom>
            <a:avLst/>
            <a:gdLst/>
            <a:ahLst/>
            <a:cxnLst/>
            <a:rect r="r" b="b" t="t" l="l"/>
            <a:pathLst>
              <a:path h="5391342" w="5473444">
                <a:moveTo>
                  <a:pt x="0" y="0"/>
                </a:moveTo>
                <a:lnTo>
                  <a:pt x="5473444" y="0"/>
                </a:lnTo>
                <a:lnTo>
                  <a:pt x="5473444" y="5391342"/>
                </a:lnTo>
                <a:lnTo>
                  <a:pt x="0" y="5391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943464" y="2220863"/>
            <a:ext cx="7026611" cy="1313774"/>
          </a:xfrm>
          <a:prstGeom prst="rect">
            <a:avLst/>
          </a:prstGeom>
        </p:spPr>
        <p:txBody>
          <a:bodyPr anchor="t" rtlCol="false" tIns="0" lIns="0" bIns="0" rIns="0">
            <a:spAutoFit/>
          </a:bodyPr>
          <a:lstStyle/>
          <a:p>
            <a:pPr algn="l">
              <a:lnSpc>
                <a:spcPts val="9964"/>
              </a:lnSpc>
            </a:pPr>
            <a:r>
              <a:rPr lang="en-US" sz="9674">
                <a:solidFill>
                  <a:srgbClr val="FF3131"/>
                </a:solidFill>
                <a:latin typeface="Brittany"/>
              </a:rPr>
              <a:t>An Introduction</a:t>
            </a:r>
          </a:p>
        </p:txBody>
      </p:sp>
      <p:sp>
        <p:nvSpPr>
          <p:cNvPr name="TextBox 11" id="11"/>
          <p:cNvSpPr txBox="true"/>
          <p:nvPr/>
        </p:nvSpPr>
        <p:spPr>
          <a:xfrm rot="0">
            <a:off x="10913191" y="1877476"/>
            <a:ext cx="6941722" cy="4368166"/>
          </a:xfrm>
          <a:prstGeom prst="rect">
            <a:avLst/>
          </a:prstGeom>
        </p:spPr>
        <p:txBody>
          <a:bodyPr anchor="t" rtlCol="false" tIns="0" lIns="0" bIns="0" rIns="0">
            <a:spAutoFit/>
          </a:bodyPr>
          <a:lstStyle/>
          <a:p>
            <a:pPr algn="r">
              <a:lnSpc>
                <a:spcPts val="3780"/>
              </a:lnSpc>
              <a:spcBef>
                <a:spcPct val="0"/>
              </a:spcBef>
            </a:pPr>
            <a:r>
              <a:rPr lang="en-US" sz="3500">
                <a:solidFill>
                  <a:srgbClr val="FFDE59"/>
                </a:solidFill>
                <a:latin typeface="Times New Roman"/>
              </a:rPr>
              <a:t>Cryptography, or cryptology (from Ancient Greek: κρυπτός, romanized: kryptós "hidden, secret"; and γράφειν graphein, "to write", or -λογία -logia, "study", respectively), is the practice and study of techniques for secure communication in the presence of adversarial behavior.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Basic Terminology</a:t>
            </a:r>
          </a:p>
        </p:txBody>
      </p:sp>
      <p:sp>
        <p:nvSpPr>
          <p:cNvPr name="TextBox 5" id="5"/>
          <p:cNvSpPr txBox="true"/>
          <p:nvPr/>
        </p:nvSpPr>
        <p:spPr>
          <a:xfrm rot="0">
            <a:off x="1028700" y="2205581"/>
            <a:ext cx="15997849" cy="6916293"/>
          </a:xfrm>
          <a:prstGeom prst="rect">
            <a:avLst/>
          </a:prstGeom>
        </p:spPr>
        <p:txBody>
          <a:bodyPr anchor="t" rtlCol="false" tIns="0" lIns="0" bIns="0" rIns="0">
            <a:spAutoFit/>
          </a:bodyPr>
          <a:lstStyle/>
          <a:p>
            <a:pPr algn="l">
              <a:lnSpc>
                <a:spcPts val="4955"/>
              </a:lnSpc>
            </a:pPr>
            <a:r>
              <a:rPr lang="en-US" sz="4199">
                <a:solidFill>
                  <a:srgbClr val="38B6FF"/>
                </a:solidFill>
                <a:latin typeface="Body Grotesque Fit Bold"/>
              </a:rPr>
              <a:t>plaintext</a:t>
            </a:r>
            <a:r>
              <a:rPr lang="en-US" sz="4199">
                <a:solidFill>
                  <a:srgbClr val="38B6FF"/>
                </a:solidFill>
                <a:latin typeface="Body Grotesque Fit"/>
              </a:rPr>
              <a:t> - the original message </a:t>
            </a:r>
          </a:p>
          <a:p>
            <a:pPr algn="l">
              <a:lnSpc>
                <a:spcPts val="4955"/>
              </a:lnSpc>
            </a:pPr>
            <a:r>
              <a:rPr lang="en-US" sz="4199">
                <a:solidFill>
                  <a:srgbClr val="38B6FF"/>
                </a:solidFill>
                <a:latin typeface="Body Grotesque Fit Bold"/>
              </a:rPr>
              <a:t>ciphertext </a:t>
            </a:r>
            <a:r>
              <a:rPr lang="en-US" sz="4199">
                <a:solidFill>
                  <a:srgbClr val="38B6FF"/>
                </a:solidFill>
                <a:latin typeface="Body Grotesque Fit"/>
              </a:rPr>
              <a:t>- the coded message </a:t>
            </a:r>
          </a:p>
          <a:p>
            <a:pPr algn="l" marL="0" indent="0" lvl="0">
              <a:lnSpc>
                <a:spcPts val="4955"/>
              </a:lnSpc>
            </a:pPr>
            <a:r>
              <a:rPr lang="en-US" sz="4199">
                <a:solidFill>
                  <a:srgbClr val="38B6FF"/>
                </a:solidFill>
                <a:latin typeface="Body Grotesque Fit Bold"/>
              </a:rPr>
              <a:t>cipher </a:t>
            </a:r>
            <a:r>
              <a:rPr lang="en-US" sz="4199">
                <a:solidFill>
                  <a:srgbClr val="38B6FF"/>
                </a:solidFill>
                <a:latin typeface="Body Grotesque Fit"/>
              </a:rPr>
              <a:t>- algorithm for transforming plaintext/ciphertext  </a:t>
            </a:r>
            <a:r>
              <a:rPr lang="en-US" sz="4199">
                <a:solidFill>
                  <a:srgbClr val="38B6FF"/>
                </a:solidFill>
                <a:latin typeface="Body Grotesque Fit Bold"/>
              </a:rPr>
              <a:t>key </a:t>
            </a:r>
            <a:r>
              <a:rPr lang="en-US" sz="4199">
                <a:solidFill>
                  <a:srgbClr val="38B6FF"/>
                </a:solidFill>
                <a:latin typeface="Body Grotesque Fit"/>
              </a:rPr>
              <a:t>- info used in cipher known only to sender/receiver  </a:t>
            </a:r>
            <a:r>
              <a:rPr lang="en-US" sz="4199">
                <a:solidFill>
                  <a:srgbClr val="38B6FF"/>
                </a:solidFill>
                <a:latin typeface="Body Grotesque Fit Bold"/>
              </a:rPr>
              <a:t>encipher (encrypt) </a:t>
            </a:r>
            <a:r>
              <a:rPr lang="en-US" sz="4199">
                <a:solidFill>
                  <a:srgbClr val="38B6FF"/>
                </a:solidFill>
                <a:latin typeface="Body Grotesque Fit"/>
              </a:rPr>
              <a:t>- converting plaintext to ciphertext  </a:t>
            </a:r>
            <a:r>
              <a:rPr lang="en-US" sz="4199">
                <a:solidFill>
                  <a:srgbClr val="38B6FF"/>
                </a:solidFill>
                <a:latin typeface="Body Grotesque Fit Bold"/>
              </a:rPr>
              <a:t>decipher (decrypt)</a:t>
            </a:r>
            <a:r>
              <a:rPr lang="en-US" sz="4199">
                <a:solidFill>
                  <a:srgbClr val="38B6FF"/>
                </a:solidFill>
                <a:latin typeface="Body Grotesque Fit"/>
              </a:rPr>
              <a:t> - recovering ciphertext from plaintext  </a:t>
            </a:r>
            <a:r>
              <a:rPr lang="en-US" sz="4199">
                <a:solidFill>
                  <a:srgbClr val="38B6FF"/>
                </a:solidFill>
                <a:latin typeface="Body Grotesque Fit Bold"/>
              </a:rPr>
              <a:t>cryptography</a:t>
            </a:r>
            <a:r>
              <a:rPr lang="en-US" sz="4199">
                <a:solidFill>
                  <a:srgbClr val="38B6FF"/>
                </a:solidFill>
                <a:latin typeface="Body Grotesque Fit"/>
              </a:rPr>
              <a:t> - study of encryption principles/methods  </a:t>
            </a:r>
            <a:r>
              <a:rPr lang="en-US" sz="4199">
                <a:solidFill>
                  <a:srgbClr val="38B6FF"/>
                </a:solidFill>
                <a:latin typeface="Body Grotesque Fit Bold"/>
              </a:rPr>
              <a:t>cryptanalysis (codebreaking)</a:t>
            </a:r>
            <a:r>
              <a:rPr lang="en-US" sz="4199">
                <a:solidFill>
                  <a:srgbClr val="38B6FF"/>
                </a:solidFill>
                <a:latin typeface="Body Grotesque Fit"/>
              </a:rPr>
              <a:t> - the study of principles/ methods of deciphering ciphertext without knowing key  </a:t>
            </a:r>
            <a:r>
              <a:rPr lang="en-US" sz="4199">
                <a:solidFill>
                  <a:srgbClr val="38B6FF"/>
                </a:solidFill>
                <a:latin typeface="Body Grotesque Fit Bold"/>
              </a:rPr>
              <a:t>cryptology</a:t>
            </a:r>
            <a:r>
              <a:rPr lang="en-US" sz="4199">
                <a:solidFill>
                  <a:srgbClr val="38B6FF"/>
                </a:solidFill>
                <a:latin typeface="Body Grotesque Fit"/>
              </a:rPr>
              <a:t> - the field of both cryptography and cryptanalysis</a:t>
            </a:r>
          </a:p>
        </p:txBody>
      </p:sp>
      <p:grpSp>
        <p:nvGrpSpPr>
          <p:cNvPr name="Group 6" id="6"/>
          <p:cNvGrpSpPr/>
          <p:nvPr/>
        </p:nvGrpSpPr>
        <p:grpSpPr>
          <a:xfrm rot="-3265717">
            <a:off x="14470630" y="-1868845"/>
            <a:ext cx="7634740" cy="3737691"/>
            <a:chOff x="0" y="0"/>
            <a:chExt cx="10179653" cy="4983588"/>
          </a:xfrm>
        </p:grpSpPr>
        <p:pic>
          <p:nvPicPr>
            <p:cNvPr name="Picture 7" id="7"/>
            <p:cNvPicPr>
              <a:picLocks noChangeAspect="true"/>
            </p:cNvPicPr>
            <p:nvPr/>
          </p:nvPicPr>
          <p:blipFill>
            <a:blip r:embed="rId3"/>
            <a:srcRect l="1421" t="0" r="1421" b="0"/>
            <a:stretch>
              <a:fillRect/>
            </a:stretch>
          </p:blipFill>
          <p:spPr>
            <a:xfrm flipH="false" flipV="false">
              <a:off x="0" y="0"/>
              <a:ext cx="10179653" cy="4983588"/>
            </a:xfrm>
            <a:prstGeom prst="rect">
              <a:avLst/>
            </a:prstGeom>
          </p:spPr>
        </p:pic>
      </p:grpSp>
      <p:sp>
        <p:nvSpPr>
          <p:cNvPr name="Freeform 8" id="8"/>
          <p:cNvSpPr/>
          <p:nvPr/>
        </p:nvSpPr>
        <p:spPr>
          <a:xfrm flipH="false" flipV="false" rot="-3491833">
            <a:off x="14357790" y="187644"/>
            <a:ext cx="3375364" cy="6413994"/>
          </a:xfrm>
          <a:custGeom>
            <a:avLst/>
            <a:gdLst/>
            <a:ahLst/>
            <a:cxnLst/>
            <a:rect r="r" b="b" t="t" l="l"/>
            <a:pathLst>
              <a:path h="6413994" w="3375364">
                <a:moveTo>
                  <a:pt x="0" y="0"/>
                </a:moveTo>
                <a:lnTo>
                  <a:pt x="3375364" y="0"/>
                </a:lnTo>
                <a:lnTo>
                  <a:pt x="3375364" y="6413994"/>
                </a:lnTo>
                <a:lnTo>
                  <a:pt x="0" y="641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2159350" y="205989"/>
            <a:ext cx="13410116" cy="9832393"/>
          </a:xfrm>
          <a:custGeom>
            <a:avLst/>
            <a:gdLst/>
            <a:ahLst/>
            <a:cxnLst/>
            <a:rect r="r" b="b" t="t" l="l"/>
            <a:pathLst>
              <a:path h="9832393" w="13410116">
                <a:moveTo>
                  <a:pt x="0" y="0"/>
                </a:moveTo>
                <a:lnTo>
                  <a:pt x="13410116" y="0"/>
                </a:lnTo>
                <a:lnTo>
                  <a:pt x="13410116" y="9832394"/>
                </a:lnTo>
                <a:lnTo>
                  <a:pt x="0" y="9832394"/>
                </a:lnTo>
                <a:lnTo>
                  <a:pt x="0" y="0"/>
                </a:lnTo>
                <a:close/>
              </a:path>
            </a:pathLst>
          </a:custGeom>
          <a:blipFill>
            <a:blip r:embed="rId5"/>
            <a:stretch>
              <a:fillRect l="0" t="0" r="0" b="0"/>
            </a:stretch>
          </a:blipFill>
        </p:spPr>
      </p:sp>
    </p:spTree>
  </p:cSld>
  <p:clrMapOvr>
    <a:masterClrMapping/>
  </p:clrMapOvr>
  <p:transition spd="slow">
    <p:push dir="l"/>
  </p:transition>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Freeform 4" id="4"/>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453850" y="574533"/>
            <a:ext cx="12958206" cy="9179738"/>
          </a:xfrm>
          <a:custGeom>
            <a:avLst/>
            <a:gdLst/>
            <a:ahLst/>
            <a:cxnLst/>
            <a:rect r="r" b="b" t="t" l="l"/>
            <a:pathLst>
              <a:path h="9179738" w="12958206">
                <a:moveTo>
                  <a:pt x="0" y="0"/>
                </a:moveTo>
                <a:lnTo>
                  <a:pt x="12958205" y="0"/>
                </a:lnTo>
                <a:lnTo>
                  <a:pt x="12958205" y="9179738"/>
                </a:lnTo>
                <a:lnTo>
                  <a:pt x="0" y="9179738"/>
                </a:lnTo>
                <a:lnTo>
                  <a:pt x="0" y="0"/>
                </a:lnTo>
                <a:close/>
              </a:path>
            </a:pathLst>
          </a:custGeom>
          <a:blipFill>
            <a:blip r:embed="rId5"/>
            <a:stretch>
              <a:fillRect l="0" t="0" r="0" b="0"/>
            </a:stretch>
          </a:blipFill>
        </p:spPr>
      </p:sp>
    </p:spTree>
  </p:cSld>
  <p:clrMapOvr>
    <a:masterClrMapping/>
  </p:clrMapOvr>
  <p:transition spd="slow">
    <p:push dir="l"/>
  </p:transition>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Freeform 4" id="4"/>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39661" y="57319"/>
            <a:ext cx="15933528" cy="10025886"/>
          </a:xfrm>
          <a:custGeom>
            <a:avLst/>
            <a:gdLst/>
            <a:ahLst/>
            <a:cxnLst/>
            <a:rect r="r" b="b" t="t" l="l"/>
            <a:pathLst>
              <a:path h="10025886" w="15933528">
                <a:moveTo>
                  <a:pt x="0" y="0"/>
                </a:moveTo>
                <a:lnTo>
                  <a:pt x="15933528" y="0"/>
                </a:lnTo>
                <a:lnTo>
                  <a:pt x="15933528" y="10025886"/>
                </a:lnTo>
                <a:lnTo>
                  <a:pt x="0" y="10025886"/>
                </a:lnTo>
                <a:lnTo>
                  <a:pt x="0" y="0"/>
                </a:lnTo>
                <a:close/>
              </a:path>
            </a:pathLst>
          </a:custGeom>
          <a:blipFill>
            <a:blip r:embed="rId5"/>
            <a:stretch>
              <a:fillRect l="0" t="0" r="0" b="0"/>
            </a:stretch>
          </a:blipFill>
        </p:spPr>
      </p:sp>
    </p:spTree>
  </p:cSld>
  <p:clrMapOvr>
    <a:masterClrMapping/>
  </p:clrMapOvr>
  <p:transition spd="slow">
    <p:push dir="l"/>
  </p:transition>
</p:sld>
</file>

<file path=ppt/slides/slide10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Freeform 4" id="4"/>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39661" y="57319"/>
            <a:ext cx="15933528" cy="10025886"/>
          </a:xfrm>
          <a:custGeom>
            <a:avLst/>
            <a:gdLst/>
            <a:ahLst/>
            <a:cxnLst/>
            <a:rect r="r" b="b" t="t" l="l"/>
            <a:pathLst>
              <a:path h="10025886" w="15933528">
                <a:moveTo>
                  <a:pt x="0" y="0"/>
                </a:moveTo>
                <a:lnTo>
                  <a:pt x="15933528" y="0"/>
                </a:lnTo>
                <a:lnTo>
                  <a:pt x="15933528" y="10025886"/>
                </a:lnTo>
                <a:lnTo>
                  <a:pt x="0" y="10025886"/>
                </a:lnTo>
                <a:lnTo>
                  <a:pt x="0" y="0"/>
                </a:lnTo>
                <a:close/>
              </a:path>
            </a:pathLst>
          </a:custGeom>
          <a:blipFill>
            <a:blip r:embed="rId5"/>
            <a:stretch>
              <a:fillRect l="0" t="0" r="0" b="0"/>
            </a:stretch>
          </a:blipFill>
        </p:spPr>
      </p:sp>
    </p:spTree>
  </p:cSld>
  <p:clrMapOvr>
    <a:masterClrMapping/>
  </p:clrMapOvr>
  <p:transition spd="slow">
    <p:push dir="l"/>
  </p:transition>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Freeform 4" id="4"/>
          <p:cNvSpPr/>
          <p:nvPr/>
        </p:nvSpPr>
        <p:spPr>
          <a:xfrm flipH="false" flipV="false" rot="-853807">
            <a:off x="15306949" y="414213"/>
            <a:ext cx="2157819" cy="2125451"/>
          </a:xfrm>
          <a:custGeom>
            <a:avLst/>
            <a:gdLst/>
            <a:ahLst/>
            <a:cxnLst/>
            <a:rect r="r" b="b" t="t" l="l"/>
            <a:pathLst>
              <a:path h="2125451" w="2157819">
                <a:moveTo>
                  <a:pt x="0" y="0"/>
                </a:moveTo>
                <a:lnTo>
                  <a:pt x="2157819" y="0"/>
                </a:lnTo>
                <a:lnTo>
                  <a:pt x="2157819" y="2125451"/>
                </a:lnTo>
                <a:lnTo>
                  <a:pt x="0" y="2125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06296" y="181607"/>
            <a:ext cx="14179563" cy="9533656"/>
          </a:xfrm>
          <a:custGeom>
            <a:avLst/>
            <a:gdLst/>
            <a:ahLst/>
            <a:cxnLst/>
            <a:rect r="r" b="b" t="t" l="l"/>
            <a:pathLst>
              <a:path h="9533656" w="14179563">
                <a:moveTo>
                  <a:pt x="0" y="0"/>
                </a:moveTo>
                <a:lnTo>
                  <a:pt x="14179563" y="0"/>
                </a:lnTo>
                <a:lnTo>
                  <a:pt x="14179563" y="9533656"/>
                </a:lnTo>
                <a:lnTo>
                  <a:pt x="0" y="9533656"/>
                </a:lnTo>
                <a:lnTo>
                  <a:pt x="0" y="0"/>
                </a:lnTo>
                <a:close/>
              </a:path>
            </a:pathLst>
          </a:custGeom>
          <a:blipFill>
            <a:blip r:embed="rId5"/>
            <a:stretch>
              <a:fillRect l="0" t="0" r="0" b="0"/>
            </a:stretch>
          </a:blipFill>
        </p:spPr>
      </p:sp>
    </p:spTree>
  </p:cSld>
  <p:clrMapOvr>
    <a:masterClrMapping/>
  </p:clrMapOvr>
  <p:transition spd="slow">
    <p:push dir="l"/>
  </p:transition>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1960811" y="758231"/>
            <a:ext cx="14366379" cy="982980"/>
          </a:xfrm>
          <a:prstGeom prst="rect">
            <a:avLst/>
          </a:prstGeom>
        </p:spPr>
        <p:txBody>
          <a:bodyPr anchor="t" rtlCol="false" tIns="0" lIns="0" bIns="0" rIns="0">
            <a:spAutoFit/>
          </a:bodyPr>
          <a:lstStyle/>
          <a:p>
            <a:pPr algn="ctr">
              <a:lnSpc>
                <a:spcPts val="7559"/>
              </a:lnSpc>
              <a:spcBef>
                <a:spcPct val="0"/>
              </a:spcBef>
            </a:pPr>
            <a:r>
              <a:rPr lang="en-US" sz="6999">
                <a:solidFill>
                  <a:srgbClr val="C1FF72"/>
                </a:solidFill>
                <a:latin typeface="Body Grotesque Fit Bold"/>
              </a:rPr>
              <a:t>Secure Hash Algorithm (SHA-1)</a:t>
            </a:r>
          </a:p>
        </p:txBody>
      </p:sp>
      <p:sp>
        <p:nvSpPr>
          <p:cNvPr name="TextBox 9" id="9"/>
          <p:cNvSpPr txBox="true"/>
          <p:nvPr/>
        </p:nvSpPr>
        <p:spPr>
          <a:xfrm rot="0">
            <a:off x="256776" y="2423541"/>
            <a:ext cx="18031224" cy="6124194"/>
          </a:xfrm>
          <a:prstGeom prst="rect">
            <a:avLst/>
          </a:prstGeom>
        </p:spPr>
        <p:txBody>
          <a:bodyPr anchor="t" rtlCol="false" tIns="0" lIns="0" bIns="0" rIns="0">
            <a:spAutoFit/>
          </a:bodyPr>
          <a:lstStyle/>
          <a:p>
            <a:pPr algn="ctr">
              <a:lnSpc>
                <a:spcPts val="6048"/>
              </a:lnSpc>
            </a:pPr>
            <a:r>
              <a:rPr lang="en-US" sz="5600">
                <a:solidFill>
                  <a:srgbClr val="FFFFFF"/>
                </a:solidFill>
                <a:latin typeface="Body Grotesque Fit Thin"/>
              </a:rPr>
              <a:t>• SHA was designed by NIST &amp; NSA in 1993, revised 1995 as SHA-1 </a:t>
            </a:r>
          </a:p>
          <a:p>
            <a:pPr algn="ctr">
              <a:lnSpc>
                <a:spcPts val="6048"/>
              </a:lnSpc>
            </a:pPr>
            <a:r>
              <a:rPr lang="en-US" sz="5600">
                <a:solidFill>
                  <a:srgbClr val="FFFFFF"/>
                </a:solidFill>
                <a:latin typeface="Body Grotesque Fit Thin"/>
              </a:rPr>
              <a:t>• US standard for use with DSA signature scheme – standard is FIPS 180-1 1995, also Internet RFC3174 </a:t>
            </a:r>
          </a:p>
          <a:p>
            <a:pPr algn="ctr">
              <a:lnSpc>
                <a:spcPts val="6048"/>
              </a:lnSpc>
            </a:pPr>
            <a:r>
              <a:rPr lang="en-US" sz="5600">
                <a:solidFill>
                  <a:srgbClr val="FFFFFF"/>
                </a:solidFill>
                <a:latin typeface="Body Grotesque Fit Thin"/>
              </a:rPr>
              <a:t>– nb. the algorithm is SHA, the standard is SHS • produces 160-bit hash values </a:t>
            </a:r>
          </a:p>
          <a:p>
            <a:pPr algn="ctr">
              <a:lnSpc>
                <a:spcPts val="6048"/>
              </a:lnSpc>
            </a:pPr>
            <a:r>
              <a:rPr lang="en-US" sz="5600">
                <a:solidFill>
                  <a:srgbClr val="FFFFFF"/>
                </a:solidFill>
                <a:latin typeface="Body Grotesque Fit Thin"/>
              </a:rPr>
              <a:t>• now the generally preferred hash algorithm </a:t>
            </a:r>
          </a:p>
          <a:p>
            <a:pPr algn="ctr">
              <a:lnSpc>
                <a:spcPts val="6048"/>
              </a:lnSpc>
              <a:spcBef>
                <a:spcPct val="0"/>
              </a:spcBef>
            </a:pPr>
            <a:r>
              <a:rPr lang="en-US" sz="5600">
                <a:solidFill>
                  <a:srgbClr val="FFFFFF"/>
                </a:solidFill>
                <a:latin typeface="Body Grotesque Fit Thin"/>
              </a:rPr>
              <a:t>• based on design of MD4 with key differences </a:t>
            </a:r>
          </a:p>
        </p:txBody>
      </p:sp>
    </p:spTree>
  </p:cSld>
  <p:clrMapOvr>
    <a:masterClrMapping/>
  </p:clrMapOvr>
  <p:transition spd="slow">
    <p:push dir="l"/>
  </p:transition>
</p:sld>
</file>

<file path=ppt/slides/slide10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1736788" y="89886"/>
            <a:ext cx="14826228" cy="9912489"/>
          </a:xfrm>
          <a:custGeom>
            <a:avLst/>
            <a:gdLst/>
            <a:ahLst/>
            <a:cxnLst/>
            <a:rect r="r" b="b" t="t" l="l"/>
            <a:pathLst>
              <a:path h="9912489" w="14826228">
                <a:moveTo>
                  <a:pt x="0" y="0"/>
                </a:moveTo>
                <a:lnTo>
                  <a:pt x="14826228" y="0"/>
                </a:lnTo>
                <a:lnTo>
                  <a:pt x="14826228" y="9912489"/>
                </a:lnTo>
                <a:lnTo>
                  <a:pt x="0" y="9912489"/>
                </a:lnTo>
                <a:lnTo>
                  <a:pt x="0" y="0"/>
                </a:lnTo>
                <a:close/>
              </a:path>
            </a:pathLst>
          </a:custGeom>
          <a:blipFill>
            <a:blip r:embed="rId5"/>
            <a:stretch>
              <a:fillRect l="0" t="0" r="0" b="0"/>
            </a:stretch>
          </a:blipFill>
        </p:spPr>
      </p:sp>
    </p:spTree>
  </p:cSld>
  <p:clrMapOvr>
    <a:masterClrMapping/>
  </p:clrMapOvr>
  <p:transition spd="slow">
    <p:push dir="l"/>
  </p:transition>
</p:sld>
</file>

<file path=ppt/slides/slide10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876076" y="136149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2434479" y="3247"/>
            <a:ext cx="13462433" cy="9881632"/>
          </a:xfrm>
          <a:custGeom>
            <a:avLst/>
            <a:gdLst/>
            <a:ahLst/>
            <a:cxnLst/>
            <a:rect r="r" b="b" t="t" l="l"/>
            <a:pathLst>
              <a:path h="9881632" w="13462433">
                <a:moveTo>
                  <a:pt x="0" y="0"/>
                </a:moveTo>
                <a:lnTo>
                  <a:pt x="13462433" y="0"/>
                </a:lnTo>
                <a:lnTo>
                  <a:pt x="13462433" y="9881633"/>
                </a:lnTo>
                <a:lnTo>
                  <a:pt x="0" y="9881633"/>
                </a:lnTo>
                <a:lnTo>
                  <a:pt x="0" y="0"/>
                </a:lnTo>
                <a:close/>
              </a:path>
            </a:pathLst>
          </a:custGeom>
          <a:blipFill>
            <a:blip r:embed="rId5"/>
            <a:stretch>
              <a:fillRect l="0" t="0" r="0" b="0"/>
            </a:stretch>
          </a:blipFill>
        </p:spPr>
      </p:sp>
    </p:spTree>
  </p:cSld>
  <p:clrMapOvr>
    <a:masterClrMapping/>
  </p:clrMapOvr>
  <p:transition spd="slow">
    <p:push dir="l"/>
  </p:transition>
</p:sld>
</file>

<file path=ppt/slides/slide10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pic>
        <p:nvPicPr>
          <p:cNvPr name="Picture 4" id="4"/>
          <p:cNvPicPr>
            <a:picLocks noChangeAspect="true"/>
          </p:cNvPicPr>
          <p:nvPr/>
        </p:nvPicPr>
        <p:blipFill>
          <a:blip r:embed="rId3"/>
          <a:stretch>
            <a:fillRect/>
          </a:stretch>
        </p:blipFill>
        <p:spPr>
          <a:xfrm rot="0">
            <a:off x="-1374025" y="-118399"/>
            <a:ext cx="21043547" cy="11726206"/>
          </a:xfrm>
          <a:prstGeom prst="rect">
            <a:avLst/>
          </a:prstGeom>
        </p:spPr>
      </p:pic>
      <p:sp>
        <p:nvSpPr>
          <p:cNvPr name="TextBox 5" id="5"/>
          <p:cNvSpPr txBox="true"/>
          <p:nvPr/>
        </p:nvSpPr>
        <p:spPr>
          <a:xfrm rot="0">
            <a:off x="268345" y="346458"/>
            <a:ext cx="15066105" cy="19354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Chapter 13 –Digital Signatures &amp; Authentication Protocols</a:t>
            </a:r>
          </a:p>
        </p:txBody>
      </p:sp>
      <p:grpSp>
        <p:nvGrpSpPr>
          <p:cNvPr name="Group 6" id="6"/>
          <p:cNvGrpSpPr/>
          <p:nvPr/>
        </p:nvGrpSpPr>
        <p:grpSpPr>
          <a:xfrm rot="0">
            <a:off x="1296451" y="1821948"/>
            <a:ext cx="6227944" cy="3084902"/>
            <a:chOff x="0" y="0"/>
            <a:chExt cx="8303925" cy="4113203"/>
          </a:xfrm>
        </p:grpSpPr>
        <p:pic>
          <p:nvPicPr>
            <p:cNvPr name="Picture 7" id="7"/>
            <p:cNvPicPr>
              <a:picLocks noChangeAspect="true"/>
            </p:cNvPicPr>
            <p:nvPr/>
          </p:nvPicPr>
          <p:blipFill>
            <a:blip r:embed="rId4"/>
            <a:srcRect l="1987" t="0" r="1987" b="0"/>
            <a:stretch>
              <a:fillRect/>
            </a:stretch>
          </p:blipFill>
          <p:spPr>
            <a:xfrm flipH="false" flipV="false">
              <a:off x="0" y="0"/>
              <a:ext cx="8303925" cy="4113203"/>
            </a:xfrm>
            <a:prstGeom prst="rect">
              <a:avLst/>
            </a:prstGeom>
          </p:spPr>
        </p:pic>
      </p:grpSp>
    </p:spTree>
  </p:cSld>
  <p:clrMapOvr>
    <a:masterClrMapping/>
  </p:clrMapOvr>
  <p:transition spd="slow">
    <p:push dir="l"/>
  </p:transition>
</p:sld>
</file>

<file path=ppt/slides/slide10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526108" y="3704798"/>
            <a:ext cx="5036633" cy="6169026"/>
          </a:xfrm>
          <a:prstGeom prst="rect">
            <a:avLst/>
          </a:prstGeom>
        </p:spPr>
        <p:txBody>
          <a:bodyPr anchor="t" rtlCol="false" tIns="0" lIns="0" bIns="0" rIns="0">
            <a:spAutoFit/>
          </a:bodyPr>
          <a:lstStyle/>
          <a:p>
            <a:pPr algn="l">
              <a:lnSpc>
                <a:spcPts val="4899"/>
              </a:lnSpc>
            </a:pPr>
            <a:r>
              <a:rPr lang="en-US" sz="3499">
                <a:solidFill>
                  <a:srgbClr val="FFFFFF"/>
                </a:solidFill>
                <a:latin typeface="Body Grotesque Fit"/>
              </a:rPr>
              <a:t>• have looked at message authentication – but does not address issues of lack of trust – Mary may forge a message and claim it came from John – John can deny sending a meesage </a:t>
            </a:r>
          </a:p>
        </p:txBody>
      </p:sp>
      <p:sp>
        <p:nvSpPr>
          <p:cNvPr name="TextBox 5" id="5"/>
          <p:cNvSpPr txBox="true"/>
          <p:nvPr/>
        </p:nvSpPr>
        <p:spPr>
          <a:xfrm rot="0">
            <a:off x="6360082" y="3704798"/>
            <a:ext cx="5036633" cy="5887721"/>
          </a:xfrm>
          <a:prstGeom prst="rect">
            <a:avLst/>
          </a:prstGeom>
        </p:spPr>
        <p:txBody>
          <a:bodyPr anchor="t" rtlCol="false" tIns="0" lIns="0" bIns="0" rIns="0">
            <a:spAutoFit/>
          </a:bodyPr>
          <a:lstStyle/>
          <a:p>
            <a:pPr algn="l">
              <a:lnSpc>
                <a:spcPts val="5179"/>
              </a:lnSpc>
            </a:pPr>
            <a:r>
              <a:rPr lang="en-US" sz="3699">
                <a:solidFill>
                  <a:srgbClr val="FFFFFF"/>
                </a:solidFill>
                <a:latin typeface="Body Grotesque Fit"/>
              </a:rPr>
              <a:t>• digital signatures provide the ability to: – verify author, date &amp; time of signature – authenticate message contents – be verified by third parties to resolve disputes</a:t>
            </a:r>
          </a:p>
        </p:txBody>
      </p:sp>
      <p:sp>
        <p:nvSpPr>
          <p:cNvPr name="TextBox 6" id="6"/>
          <p:cNvSpPr txBox="true"/>
          <p:nvPr/>
        </p:nvSpPr>
        <p:spPr>
          <a:xfrm rot="0">
            <a:off x="12196815" y="3704798"/>
            <a:ext cx="5036633" cy="2306956"/>
          </a:xfrm>
          <a:prstGeom prst="rect">
            <a:avLst/>
          </a:prstGeom>
        </p:spPr>
        <p:txBody>
          <a:bodyPr anchor="t" rtlCol="false" tIns="0" lIns="0" bIns="0" rIns="0">
            <a:spAutoFit/>
          </a:bodyPr>
          <a:lstStyle/>
          <a:p>
            <a:pPr algn="l">
              <a:lnSpc>
                <a:spcPts val="4619"/>
              </a:lnSpc>
            </a:pPr>
            <a:r>
              <a:rPr lang="en-US" sz="3299">
                <a:solidFill>
                  <a:srgbClr val="FFFFFF"/>
                </a:solidFill>
                <a:latin typeface="Body Grotesque Fit"/>
              </a:rPr>
              <a:t>hence include authentication function with additional capabilities</a:t>
            </a:r>
          </a:p>
        </p:txBody>
      </p:sp>
      <p:sp>
        <p:nvSpPr>
          <p:cNvPr name="TextBox 7" id="7"/>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Digital Signatures</a:t>
            </a:r>
          </a:p>
        </p:txBody>
      </p:sp>
      <p:grpSp>
        <p:nvGrpSpPr>
          <p:cNvPr name="Group 8" id="8"/>
          <p:cNvGrpSpPr/>
          <p:nvPr/>
        </p:nvGrpSpPr>
        <p:grpSpPr>
          <a:xfrm rot="0">
            <a:off x="1028700" y="6143938"/>
            <a:ext cx="6360082" cy="6228724"/>
            <a:chOff x="0" y="0"/>
            <a:chExt cx="8480109" cy="8304965"/>
          </a:xfrm>
        </p:grpSpPr>
        <p:pic>
          <p:nvPicPr>
            <p:cNvPr name="Picture 9" id="9"/>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10" id="10"/>
          <p:cNvGrpSpPr/>
          <p:nvPr/>
        </p:nvGrpSpPr>
        <p:grpSpPr>
          <a:xfrm rot="0">
            <a:off x="14425070" y="-2674201"/>
            <a:ext cx="6487566" cy="6948098"/>
            <a:chOff x="0" y="0"/>
            <a:chExt cx="8650087" cy="9264131"/>
          </a:xfrm>
        </p:grpSpPr>
        <p:pic>
          <p:nvPicPr>
            <p:cNvPr name="Picture 11" id="11"/>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43173"/>
            <a:ext cx="10373569" cy="5080636"/>
          </a:xfrm>
          <a:prstGeom prst="rect">
            <a:avLst/>
          </a:prstGeom>
        </p:spPr>
        <p:txBody>
          <a:bodyPr anchor="t" rtlCol="false" tIns="0" lIns="0" bIns="0" rIns="0">
            <a:spAutoFit/>
          </a:bodyPr>
          <a:lstStyle/>
          <a:p>
            <a:pPr algn="l">
              <a:lnSpc>
                <a:spcPts val="5039"/>
              </a:lnSpc>
            </a:pPr>
            <a:r>
              <a:rPr lang="en-US" sz="3599">
                <a:solidFill>
                  <a:srgbClr val="FFFFFF"/>
                </a:solidFill>
                <a:latin typeface="Body Grotesque Fit"/>
              </a:rPr>
              <a:t>or conventional / private-key / single-key • was only type prior to invention of publickey in 1970’s • remains very widely used • sender and recipient share a common key – Both parties have full information of the key • all classical encryption algorithms are common key (private-key) – Characteristic of conventional algorithms</a:t>
            </a:r>
          </a:p>
        </p:txBody>
      </p:sp>
      <p:sp>
        <p:nvSpPr>
          <p:cNvPr name="TextBox 5" id="5"/>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Symmetric Encryption</a:t>
            </a:r>
          </a:p>
        </p:txBody>
      </p:sp>
      <p:grpSp>
        <p:nvGrpSpPr>
          <p:cNvPr name="Group 6" id="6"/>
          <p:cNvGrpSpPr/>
          <p:nvPr/>
        </p:nvGrpSpPr>
        <p:grpSpPr>
          <a:xfrm rot="0">
            <a:off x="1028700" y="6143938"/>
            <a:ext cx="6360082" cy="6228724"/>
            <a:chOff x="0" y="0"/>
            <a:chExt cx="8480109" cy="8304965"/>
          </a:xfrm>
        </p:grpSpPr>
        <p:pic>
          <p:nvPicPr>
            <p:cNvPr name="Picture 7" id="7"/>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8" id="8"/>
          <p:cNvGrpSpPr/>
          <p:nvPr/>
        </p:nvGrpSpPr>
        <p:grpSpPr>
          <a:xfrm rot="0">
            <a:off x="14425070" y="-2674201"/>
            <a:ext cx="6487566" cy="6948098"/>
            <a:chOff x="0" y="0"/>
            <a:chExt cx="8650087" cy="9264131"/>
          </a:xfrm>
        </p:grpSpPr>
        <p:pic>
          <p:nvPicPr>
            <p:cNvPr name="Picture 9" id="9"/>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1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Digital Signatures</a:t>
            </a:r>
          </a:p>
        </p:txBody>
      </p:sp>
      <p:grpSp>
        <p:nvGrpSpPr>
          <p:cNvPr name="Group 5" id="5"/>
          <p:cNvGrpSpPr/>
          <p:nvPr/>
        </p:nvGrpSpPr>
        <p:grpSpPr>
          <a:xfrm rot="0">
            <a:off x="1028700" y="6143938"/>
            <a:ext cx="6360082" cy="6228724"/>
            <a:chOff x="0" y="0"/>
            <a:chExt cx="8480109" cy="8304965"/>
          </a:xfrm>
        </p:grpSpPr>
        <p:pic>
          <p:nvPicPr>
            <p:cNvPr name="Picture 6" id="6"/>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7" id="7"/>
          <p:cNvGrpSpPr/>
          <p:nvPr/>
        </p:nvGrpSpPr>
        <p:grpSpPr>
          <a:xfrm rot="0">
            <a:off x="14425070" y="-2674201"/>
            <a:ext cx="6487566" cy="6948098"/>
            <a:chOff x="0" y="0"/>
            <a:chExt cx="8650087" cy="9264131"/>
          </a:xfrm>
        </p:grpSpPr>
        <p:pic>
          <p:nvPicPr>
            <p:cNvPr name="Picture 8" id="8"/>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9" id="9"/>
          <p:cNvSpPr txBox="true"/>
          <p:nvPr/>
        </p:nvSpPr>
        <p:spPr>
          <a:xfrm rot="0">
            <a:off x="2971800" y="1965515"/>
            <a:ext cx="12344400" cy="5644134"/>
          </a:xfrm>
          <a:prstGeom prst="rect">
            <a:avLst/>
          </a:prstGeom>
        </p:spPr>
        <p:txBody>
          <a:bodyPr anchor="t" rtlCol="false" tIns="0" lIns="0" bIns="0" rIns="0">
            <a:spAutoFit/>
          </a:bodyPr>
          <a:lstStyle/>
          <a:p>
            <a:pPr algn="ctr">
              <a:lnSpc>
                <a:spcPts val="4427"/>
              </a:lnSpc>
              <a:spcBef>
                <a:spcPct val="0"/>
              </a:spcBef>
            </a:pPr>
            <a:r>
              <a:rPr lang="en-US" sz="4099">
                <a:solidFill>
                  <a:srgbClr val="FFFFFF"/>
                </a:solidFill>
                <a:latin typeface="Alice"/>
              </a:rPr>
              <a:t>must depend on the message being signed</a:t>
            </a:r>
          </a:p>
          <a:p>
            <a:pPr algn="ctr">
              <a:lnSpc>
                <a:spcPts val="4427"/>
              </a:lnSpc>
              <a:spcBef>
                <a:spcPct val="0"/>
              </a:spcBef>
            </a:pPr>
            <a:r>
              <a:rPr lang="en-US" sz="4099">
                <a:solidFill>
                  <a:srgbClr val="FFFFFF"/>
                </a:solidFill>
                <a:latin typeface="Alice"/>
              </a:rPr>
              <a:t>• must use information unique to sender</a:t>
            </a:r>
          </a:p>
          <a:p>
            <a:pPr algn="ctr">
              <a:lnSpc>
                <a:spcPts val="4427"/>
              </a:lnSpc>
              <a:spcBef>
                <a:spcPct val="0"/>
              </a:spcBef>
            </a:pPr>
            <a:r>
              <a:rPr lang="en-US" sz="4099">
                <a:solidFill>
                  <a:srgbClr val="FFFFFF"/>
                </a:solidFill>
                <a:latin typeface="Alice"/>
              </a:rPr>
              <a:t>– to prevent both forgery and denial</a:t>
            </a:r>
          </a:p>
          <a:p>
            <a:pPr algn="ctr">
              <a:lnSpc>
                <a:spcPts val="4427"/>
              </a:lnSpc>
              <a:spcBef>
                <a:spcPct val="0"/>
              </a:spcBef>
            </a:pPr>
            <a:r>
              <a:rPr lang="en-US" sz="4099">
                <a:solidFill>
                  <a:srgbClr val="FFFFFF"/>
                </a:solidFill>
                <a:latin typeface="Alice"/>
              </a:rPr>
              <a:t>• must be relatively easy to produce</a:t>
            </a:r>
          </a:p>
          <a:p>
            <a:pPr algn="ctr">
              <a:lnSpc>
                <a:spcPts val="4427"/>
              </a:lnSpc>
              <a:spcBef>
                <a:spcPct val="0"/>
              </a:spcBef>
            </a:pPr>
            <a:r>
              <a:rPr lang="en-US" sz="4099">
                <a:solidFill>
                  <a:srgbClr val="FFFFFF"/>
                </a:solidFill>
                <a:latin typeface="Alice"/>
              </a:rPr>
              <a:t>• must be relatively easy to recognize &amp; verify</a:t>
            </a:r>
          </a:p>
          <a:p>
            <a:pPr algn="ctr">
              <a:lnSpc>
                <a:spcPts val="4427"/>
              </a:lnSpc>
              <a:spcBef>
                <a:spcPct val="0"/>
              </a:spcBef>
            </a:pPr>
            <a:r>
              <a:rPr lang="en-US" sz="4099">
                <a:solidFill>
                  <a:srgbClr val="FFFFFF"/>
                </a:solidFill>
                <a:latin typeface="Alice"/>
              </a:rPr>
              <a:t>• be computationally infeasible to forge</a:t>
            </a:r>
          </a:p>
          <a:p>
            <a:pPr algn="ctr">
              <a:lnSpc>
                <a:spcPts val="4427"/>
              </a:lnSpc>
              <a:spcBef>
                <a:spcPct val="0"/>
              </a:spcBef>
            </a:pPr>
            <a:r>
              <a:rPr lang="en-US" sz="4099">
                <a:solidFill>
                  <a:srgbClr val="FFFFFF"/>
                </a:solidFill>
                <a:latin typeface="Alice"/>
              </a:rPr>
              <a:t>– with new message for existing digital signature</a:t>
            </a:r>
          </a:p>
          <a:p>
            <a:pPr algn="ctr">
              <a:lnSpc>
                <a:spcPts val="4427"/>
              </a:lnSpc>
              <a:spcBef>
                <a:spcPct val="0"/>
              </a:spcBef>
            </a:pPr>
            <a:r>
              <a:rPr lang="en-US" sz="4099">
                <a:solidFill>
                  <a:srgbClr val="FFFFFF"/>
                </a:solidFill>
                <a:latin typeface="Alice"/>
              </a:rPr>
              <a:t>– with fraudulent digital signature for given message</a:t>
            </a:r>
          </a:p>
          <a:p>
            <a:pPr algn="ctr">
              <a:lnSpc>
                <a:spcPts val="4427"/>
              </a:lnSpc>
              <a:spcBef>
                <a:spcPct val="0"/>
              </a:spcBef>
            </a:pPr>
            <a:r>
              <a:rPr lang="en-US" sz="4099">
                <a:solidFill>
                  <a:srgbClr val="FFFFFF"/>
                </a:solidFill>
                <a:latin typeface="Alice"/>
              </a:rPr>
              <a:t>• be practical save a copy of the digital signature</a:t>
            </a:r>
          </a:p>
          <a:p>
            <a:pPr algn="ctr">
              <a:lnSpc>
                <a:spcPts val="4427"/>
              </a:lnSpc>
              <a:spcBef>
                <a:spcPct val="0"/>
              </a:spcBef>
            </a:pPr>
            <a:r>
              <a:rPr lang="en-US" sz="4099">
                <a:solidFill>
                  <a:srgbClr val="FFFFFF"/>
                </a:solidFill>
                <a:latin typeface="Alice"/>
              </a:rPr>
              <a:t>in storage</a:t>
            </a:r>
          </a:p>
        </p:txBody>
      </p:sp>
    </p:spTree>
  </p:cSld>
  <p:clrMapOvr>
    <a:masterClrMapping/>
  </p:clrMapOvr>
  <p:transition spd="slow">
    <p:push dir="l"/>
  </p:transition>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4110392" y="4070710"/>
            <a:ext cx="11367144" cy="4097619"/>
          </a:xfrm>
          <a:prstGeom prst="rect">
            <a:avLst/>
          </a:prstGeom>
        </p:spPr>
        <p:txBody>
          <a:bodyPr anchor="t" rtlCol="false" tIns="0" lIns="0" bIns="0" rIns="0">
            <a:spAutoFit/>
          </a:bodyPr>
          <a:lstStyle/>
          <a:p>
            <a:pPr algn="ctr">
              <a:lnSpc>
                <a:spcPts val="4096"/>
              </a:lnSpc>
            </a:pPr>
            <a:r>
              <a:rPr lang="en-US" sz="2926">
                <a:solidFill>
                  <a:srgbClr val="FFFFFF"/>
                </a:solidFill>
                <a:latin typeface="Roboto"/>
              </a:rPr>
              <a:t>• involve only sender &amp; receiver </a:t>
            </a:r>
          </a:p>
          <a:p>
            <a:pPr algn="ctr">
              <a:lnSpc>
                <a:spcPts val="4096"/>
              </a:lnSpc>
            </a:pPr>
            <a:r>
              <a:rPr lang="en-US" sz="2926">
                <a:solidFill>
                  <a:srgbClr val="FFFFFF"/>
                </a:solidFill>
                <a:latin typeface="Roboto"/>
              </a:rPr>
              <a:t>• assumed receiver has sender’s public-key </a:t>
            </a:r>
          </a:p>
          <a:p>
            <a:pPr algn="ctr">
              <a:lnSpc>
                <a:spcPts val="4096"/>
              </a:lnSpc>
            </a:pPr>
            <a:r>
              <a:rPr lang="en-US" sz="2926">
                <a:solidFill>
                  <a:srgbClr val="FFFFFF"/>
                </a:solidFill>
                <a:latin typeface="Roboto"/>
              </a:rPr>
              <a:t>• digital signature made by sender signing entire message or hash with private-key </a:t>
            </a:r>
          </a:p>
          <a:p>
            <a:pPr algn="ctr">
              <a:lnSpc>
                <a:spcPts val="4096"/>
              </a:lnSpc>
            </a:pPr>
            <a:r>
              <a:rPr lang="en-US" sz="2926">
                <a:solidFill>
                  <a:srgbClr val="FFFFFF"/>
                </a:solidFill>
                <a:latin typeface="Roboto"/>
              </a:rPr>
              <a:t>• can further encrypt using receivers public-key </a:t>
            </a:r>
          </a:p>
          <a:p>
            <a:pPr algn="ctr">
              <a:lnSpc>
                <a:spcPts val="4096"/>
              </a:lnSpc>
            </a:pPr>
            <a:r>
              <a:rPr lang="en-US" sz="2926">
                <a:solidFill>
                  <a:srgbClr val="FFFFFF"/>
                </a:solidFill>
                <a:latin typeface="Roboto"/>
              </a:rPr>
              <a:t>• important that sign first then encrypt message &amp; signature • security depends on sender’s private-key – Have problems if lost/stolen</a:t>
            </a:r>
          </a:p>
        </p:txBody>
      </p:sp>
      <p:sp>
        <p:nvSpPr>
          <p:cNvPr name="TextBox 5" id="5"/>
          <p:cNvSpPr txBox="true"/>
          <p:nvPr/>
        </p:nvSpPr>
        <p:spPr>
          <a:xfrm rot="0">
            <a:off x="2638050" y="2709220"/>
            <a:ext cx="13011899" cy="982980"/>
          </a:xfrm>
          <a:prstGeom prst="rect">
            <a:avLst/>
          </a:prstGeom>
        </p:spPr>
        <p:txBody>
          <a:bodyPr anchor="t" rtlCol="false" tIns="0" lIns="0" bIns="0" rIns="0">
            <a:spAutoFit/>
          </a:bodyPr>
          <a:lstStyle/>
          <a:p>
            <a:pPr algn="ctr" marL="0" indent="0" lvl="0">
              <a:lnSpc>
                <a:spcPts val="7559"/>
              </a:lnSpc>
              <a:spcBef>
                <a:spcPct val="0"/>
              </a:spcBef>
            </a:pPr>
            <a:r>
              <a:rPr lang="en-US" sz="6999">
                <a:solidFill>
                  <a:srgbClr val="FFFFFF"/>
                </a:solidFill>
                <a:latin typeface="Body Grotesque Fit Thin"/>
              </a:rPr>
              <a:t>Direct Digital Signatures</a:t>
            </a:r>
          </a:p>
        </p:txBody>
      </p:sp>
      <p:grpSp>
        <p:nvGrpSpPr>
          <p:cNvPr name="Group 6" id="6"/>
          <p:cNvGrpSpPr/>
          <p:nvPr/>
        </p:nvGrpSpPr>
        <p:grpSpPr>
          <a:xfrm rot="-3265717">
            <a:off x="-1035445" y="1495142"/>
            <a:ext cx="5853640" cy="2941792"/>
            <a:chOff x="0" y="0"/>
            <a:chExt cx="7804854" cy="3922390"/>
          </a:xfrm>
        </p:grpSpPr>
        <p:pic>
          <p:nvPicPr>
            <p:cNvPr name="Picture 7" id="7"/>
            <p:cNvPicPr>
              <a:picLocks noChangeAspect="true"/>
            </p:cNvPicPr>
            <p:nvPr/>
          </p:nvPicPr>
          <p:blipFill>
            <a:blip r:embed="rId3"/>
            <a:srcRect l="2677" t="0" r="2677" b="0"/>
            <a:stretch>
              <a:fillRect/>
            </a:stretch>
          </p:blipFill>
          <p:spPr>
            <a:xfrm flipH="false" flipV="false">
              <a:off x="0" y="0"/>
              <a:ext cx="7804854" cy="3922390"/>
            </a:xfrm>
            <a:prstGeom prst="rect">
              <a:avLst/>
            </a:prstGeom>
          </p:spPr>
        </p:pic>
      </p:grpSp>
      <p:grpSp>
        <p:nvGrpSpPr>
          <p:cNvPr name="Group 8" id="8"/>
          <p:cNvGrpSpPr/>
          <p:nvPr/>
        </p:nvGrpSpPr>
        <p:grpSpPr>
          <a:xfrm rot="0">
            <a:off x="13373373" y="5143500"/>
            <a:ext cx="6696604" cy="6468911"/>
            <a:chOff x="0" y="0"/>
            <a:chExt cx="8928806" cy="8625214"/>
          </a:xfrm>
        </p:grpSpPr>
        <p:pic>
          <p:nvPicPr>
            <p:cNvPr name="Picture 9" id="9"/>
            <p:cNvPicPr>
              <a:picLocks noChangeAspect="true"/>
            </p:cNvPicPr>
            <p:nvPr/>
          </p:nvPicPr>
          <p:blipFill>
            <a:blip r:embed="rId4"/>
            <a:srcRect l="0" t="12530" r="0" b="12530"/>
            <a:stretch>
              <a:fillRect/>
            </a:stretch>
          </p:blipFill>
          <p:spPr>
            <a:xfrm flipH="false" flipV="false">
              <a:off x="0" y="0"/>
              <a:ext cx="8928806" cy="8625214"/>
            </a:xfrm>
            <a:prstGeom prst="rect">
              <a:avLst/>
            </a:prstGeom>
          </p:spPr>
        </p:pic>
      </p:grpSp>
    </p:spTree>
  </p:cSld>
  <p:clrMapOvr>
    <a:masterClrMapping/>
  </p:clrMapOvr>
  <p:transition spd="slow">
    <p:push dir="l"/>
  </p:transition>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4110392" y="4051660"/>
            <a:ext cx="11367144" cy="4843745"/>
          </a:xfrm>
          <a:prstGeom prst="rect">
            <a:avLst/>
          </a:prstGeom>
        </p:spPr>
        <p:txBody>
          <a:bodyPr anchor="t" rtlCol="false" tIns="0" lIns="0" bIns="0" rIns="0">
            <a:spAutoFit/>
          </a:bodyPr>
          <a:lstStyle/>
          <a:p>
            <a:pPr algn="ctr">
              <a:lnSpc>
                <a:spcPts val="5496"/>
              </a:lnSpc>
            </a:pPr>
            <a:r>
              <a:rPr lang="en-US" sz="3926">
                <a:solidFill>
                  <a:srgbClr val="FFFFFF"/>
                </a:solidFill>
                <a:latin typeface="Roboto"/>
              </a:rPr>
              <a:t>• involves use of arbiter A </a:t>
            </a:r>
          </a:p>
          <a:p>
            <a:pPr algn="ctr">
              <a:lnSpc>
                <a:spcPts val="5496"/>
              </a:lnSpc>
            </a:pPr>
            <a:r>
              <a:rPr lang="en-US" sz="3926">
                <a:solidFill>
                  <a:srgbClr val="FFFFFF"/>
                </a:solidFill>
                <a:latin typeface="Roboto"/>
              </a:rPr>
              <a:t>– validates any signed message </a:t>
            </a:r>
          </a:p>
          <a:p>
            <a:pPr algn="ctr">
              <a:lnSpc>
                <a:spcPts val="5496"/>
              </a:lnSpc>
            </a:pPr>
            <a:r>
              <a:rPr lang="en-US" sz="3926">
                <a:solidFill>
                  <a:srgbClr val="FFFFFF"/>
                </a:solidFill>
                <a:latin typeface="Roboto"/>
              </a:rPr>
              <a:t>– then dated and sent to recipient </a:t>
            </a:r>
          </a:p>
          <a:p>
            <a:pPr algn="ctr">
              <a:lnSpc>
                <a:spcPts val="5496"/>
              </a:lnSpc>
            </a:pPr>
            <a:r>
              <a:rPr lang="en-US" sz="3926">
                <a:solidFill>
                  <a:srgbClr val="FFFFFF"/>
                </a:solidFill>
                <a:latin typeface="Roboto"/>
              </a:rPr>
              <a:t>• requires a great deal of trust in arbiter </a:t>
            </a:r>
          </a:p>
          <a:p>
            <a:pPr algn="ctr">
              <a:lnSpc>
                <a:spcPts val="5496"/>
              </a:lnSpc>
            </a:pPr>
            <a:r>
              <a:rPr lang="en-US" sz="3926">
                <a:solidFill>
                  <a:srgbClr val="FFFFFF"/>
                </a:solidFill>
                <a:latin typeface="Roboto"/>
              </a:rPr>
              <a:t>• can be implemented with either private or public-key algorithms </a:t>
            </a:r>
          </a:p>
          <a:p>
            <a:pPr algn="ctr">
              <a:lnSpc>
                <a:spcPts val="5496"/>
              </a:lnSpc>
            </a:pPr>
            <a:r>
              <a:rPr lang="en-US" sz="3926">
                <a:solidFill>
                  <a:srgbClr val="FFFFFF"/>
                </a:solidFill>
                <a:latin typeface="Roboto"/>
              </a:rPr>
              <a:t>• arbiter may or may not see message</a:t>
            </a:r>
          </a:p>
        </p:txBody>
      </p:sp>
      <p:sp>
        <p:nvSpPr>
          <p:cNvPr name="TextBox 5" id="5"/>
          <p:cNvSpPr txBox="true"/>
          <p:nvPr/>
        </p:nvSpPr>
        <p:spPr>
          <a:xfrm rot="0">
            <a:off x="2638050" y="2709220"/>
            <a:ext cx="13011899" cy="982980"/>
          </a:xfrm>
          <a:prstGeom prst="rect">
            <a:avLst/>
          </a:prstGeom>
        </p:spPr>
        <p:txBody>
          <a:bodyPr anchor="t" rtlCol="false" tIns="0" lIns="0" bIns="0" rIns="0">
            <a:spAutoFit/>
          </a:bodyPr>
          <a:lstStyle/>
          <a:p>
            <a:pPr algn="ctr" marL="0" indent="0" lvl="0">
              <a:lnSpc>
                <a:spcPts val="7559"/>
              </a:lnSpc>
              <a:spcBef>
                <a:spcPct val="0"/>
              </a:spcBef>
            </a:pPr>
            <a:r>
              <a:rPr lang="en-US" sz="6999">
                <a:solidFill>
                  <a:srgbClr val="FFFFFF"/>
                </a:solidFill>
                <a:latin typeface="Body Grotesque Fit Thin"/>
              </a:rPr>
              <a:t>Arbitrated Digital Signatures</a:t>
            </a:r>
          </a:p>
        </p:txBody>
      </p:sp>
      <p:grpSp>
        <p:nvGrpSpPr>
          <p:cNvPr name="Group 6" id="6"/>
          <p:cNvGrpSpPr/>
          <p:nvPr/>
        </p:nvGrpSpPr>
        <p:grpSpPr>
          <a:xfrm rot="-3265717">
            <a:off x="-1035445" y="1495142"/>
            <a:ext cx="5853640" cy="2941792"/>
            <a:chOff x="0" y="0"/>
            <a:chExt cx="7804854" cy="3922390"/>
          </a:xfrm>
        </p:grpSpPr>
        <p:pic>
          <p:nvPicPr>
            <p:cNvPr name="Picture 7" id="7"/>
            <p:cNvPicPr>
              <a:picLocks noChangeAspect="true"/>
            </p:cNvPicPr>
            <p:nvPr/>
          </p:nvPicPr>
          <p:blipFill>
            <a:blip r:embed="rId3"/>
            <a:srcRect l="2677" t="0" r="2677" b="0"/>
            <a:stretch>
              <a:fillRect/>
            </a:stretch>
          </p:blipFill>
          <p:spPr>
            <a:xfrm flipH="false" flipV="false">
              <a:off x="0" y="0"/>
              <a:ext cx="7804854" cy="3922390"/>
            </a:xfrm>
            <a:prstGeom prst="rect">
              <a:avLst/>
            </a:prstGeom>
          </p:spPr>
        </p:pic>
      </p:grpSp>
      <p:grpSp>
        <p:nvGrpSpPr>
          <p:cNvPr name="Group 8" id="8"/>
          <p:cNvGrpSpPr/>
          <p:nvPr/>
        </p:nvGrpSpPr>
        <p:grpSpPr>
          <a:xfrm rot="0">
            <a:off x="13373373" y="5143500"/>
            <a:ext cx="6696604" cy="6468911"/>
            <a:chOff x="0" y="0"/>
            <a:chExt cx="8928806" cy="8625214"/>
          </a:xfrm>
        </p:grpSpPr>
        <p:pic>
          <p:nvPicPr>
            <p:cNvPr name="Picture 9" id="9"/>
            <p:cNvPicPr>
              <a:picLocks noChangeAspect="true"/>
            </p:cNvPicPr>
            <p:nvPr/>
          </p:nvPicPr>
          <p:blipFill>
            <a:blip r:embed="rId4"/>
            <a:srcRect l="0" t="12530" r="0" b="12530"/>
            <a:stretch>
              <a:fillRect/>
            </a:stretch>
          </p:blipFill>
          <p:spPr>
            <a:xfrm flipH="false" flipV="false">
              <a:off x="0" y="0"/>
              <a:ext cx="8928806" cy="8625214"/>
            </a:xfrm>
            <a:prstGeom prst="rect">
              <a:avLst/>
            </a:prstGeom>
          </p:spPr>
        </p:pic>
      </p:grpSp>
    </p:spTree>
  </p:cSld>
  <p:clrMapOvr>
    <a:masterClrMapping/>
  </p:clrMapOvr>
  <p:transition spd="slow">
    <p:push dir="l"/>
  </p:transition>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3265717">
            <a:off x="-1035445" y="1495142"/>
            <a:ext cx="5853640" cy="2941792"/>
            <a:chOff x="0" y="0"/>
            <a:chExt cx="7804854" cy="3922390"/>
          </a:xfrm>
        </p:grpSpPr>
        <p:pic>
          <p:nvPicPr>
            <p:cNvPr name="Picture 5" id="5"/>
            <p:cNvPicPr>
              <a:picLocks noChangeAspect="true"/>
            </p:cNvPicPr>
            <p:nvPr/>
          </p:nvPicPr>
          <p:blipFill>
            <a:blip r:embed="rId3"/>
            <a:srcRect l="2677" t="0" r="2677" b="0"/>
            <a:stretch>
              <a:fillRect/>
            </a:stretch>
          </p:blipFill>
          <p:spPr>
            <a:xfrm flipH="false" flipV="false">
              <a:off x="0" y="0"/>
              <a:ext cx="7804854" cy="3922390"/>
            </a:xfrm>
            <a:prstGeom prst="rect">
              <a:avLst/>
            </a:prstGeom>
          </p:spPr>
        </p:pic>
      </p:grpSp>
      <p:grpSp>
        <p:nvGrpSpPr>
          <p:cNvPr name="Group 6" id="6"/>
          <p:cNvGrpSpPr/>
          <p:nvPr/>
        </p:nvGrpSpPr>
        <p:grpSpPr>
          <a:xfrm rot="0">
            <a:off x="13373373" y="5143500"/>
            <a:ext cx="6696604" cy="6468911"/>
            <a:chOff x="0" y="0"/>
            <a:chExt cx="8928806" cy="8625214"/>
          </a:xfrm>
        </p:grpSpPr>
        <p:pic>
          <p:nvPicPr>
            <p:cNvPr name="Picture 7" id="7"/>
            <p:cNvPicPr>
              <a:picLocks noChangeAspect="true"/>
            </p:cNvPicPr>
            <p:nvPr/>
          </p:nvPicPr>
          <p:blipFill>
            <a:blip r:embed="rId4"/>
            <a:srcRect l="0" t="12530" r="0" b="12530"/>
            <a:stretch>
              <a:fillRect/>
            </a:stretch>
          </p:blipFill>
          <p:spPr>
            <a:xfrm flipH="false" flipV="false">
              <a:off x="0" y="0"/>
              <a:ext cx="8928806" cy="8625214"/>
            </a:xfrm>
            <a:prstGeom prst="rect">
              <a:avLst/>
            </a:prstGeom>
          </p:spPr>
        </p:pic>
      </p:grpSp>
      <p:sp>
        <p:nvSpPr>
          <p:cNvPr name="Freeform 8" id="8"/>
          <p:cNvSpPr/>
          <p:nvPr/>
        </p:nvSpPr>
        <p:spPr>
          <a:xfrm flipH="false" flipV="false" rot="0">
            <a:off x="3844739" y="695425"/>
            <a:ext cx="12276109" cy="9063930"/>
          </a:xfrm>
          <a:custGeom>
            <a:avLst/>
            <a:gdLst/>
            <a:ahLst/>
            <a:cxnLst/>
            <a:rect r="r" b="b" t="t" l="l"/>
            <a:pathLst>
              <a:path h="9063930" w="12276109">
                <a:moveTo>
                  <a:pt x="0" y="0"/>
                </a:moveTo>
                <a:lnTo>
                  <a:pt x="12276109" y="0"/>
                </a:lnTo>
                <a:lnTo>
                  <a:pt x="12276109" y="9063930"/>
                </a:lnTo>
                <a:lnTo>
                  <a:pt x="0" y="9063930"/>
                </a:lnTo>
                <a:lnTo>
                  <a:pt x="0" y="0"/>
                </a:lnTo>
                <a:close/>
              </a:path>
            </a:pathLst>
          </a:custGeom>
          <a:blipFill>
            <a:blip r:embed="rId5"/>
            <a:stretch>
              <a:fillRect l="0" t="0" r="0" b="0"/>
            </a:stretch>
          </a:blipFill>
        </p:spPr>
      </p:sp>
    </p:spTree>
  </p:cSld>
  <p:clrMapOvr>
    <a:masterClrMapping/>
  </p:clrMapOvr>
  <p:transition spd="slow">
    <p:push dir="l"/>
  </p:transition>
</p:sld>
</file>

<file path=ppt/slides/slide1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917798" y="253039"/>
            <a:ext cx="11568952" cy="4379833"/>
          </a:xfrm>
          <a:prstGeom prst="rect">
            <a:avLst/>
          </a:prstGeom>
        </p:spPr>
        <p:txBody>
          <a:bodyPr anchor="t" rtlCol="false" tIns="0" lIns="0" bIns="0" rIns="0">
            <a:spAutoFit/>
          </a:bodyPr>
          <a:lstStyle/>
          <a:p>
            <a:pPr algn="r">
              <a:lnSpc>
                <a:spcPts val="4959"/>
              </a:lnSpc>
            </a:pPr>
            <a:r>
              <a:rPr lang="en-US" sz="4203">
                <a:solidFill>
                  <a:srgbClr val="FFFFFF"/>
                </a:solidFill>
                <a:latin typeface="Body Grotesque Fit"/>
              </a:rPr>
              <a:t>Authentication Protocols</a:t>
            </a:r>
          </a:p>
          <a:p>
            <a:pPr algn="r">
              <a:lnSpc>
                <a:spcPts val="4959"/>
              </a:lnSpc>
            </a:pPr>
            <a:r>
              <a:rPr lang="en-US" sz="4203">
                <a:solidFill>
                  <a:srgbClr val="FFFFFF"/>
                </a:solidFill>
                <a:latin typeface="Body Grotesque Fit"/>
              </a:rPr>
              <a:t>• used to convince parties of each others identity and to exchange session keys </a:t>
            </a:r>
          </a:p>
          <a:p>
            <a:pPr algn="r">
              <a:lnSpc>
                <a:spcPts val="4959"/>
              </a:lnSpc>
            </a:pPr>
            <a:r>
              <a:rPr lang="en-US" sz="4203">
                <a:solidFill>
                  <a:srgbClr val="FFFFFF"/>
                </a:solidFill>
                <a:latin typeface="Body Grotesque Fit"/>
              </a:rPr>
              <a:t>• may be one-way or mutual </a:t>
            </a:r>
          </a:p>
          <a:p>
            <a:pPr algn="r">
              <a:lnSpc>
                <a:spcPts val="4959"/>
              </a:lnSpc>
            </a:pPr>
            <a:r>
              <a:rPr lang="en-US" sz="4203">
                <a:solidFill>
                  <a:srgbClr val="FFFFFF"/>
                </a:solidFill>
                <a:latin typeface="Body Grotesque Fit"/>
              </a:rPr>
              <a:t>• key issues are </a:t>
            </a:r>
          </a:p>
          <a:p>
            <a:pPr algn="r">
              <a:lnSpc>
                <a:spcPts val="4959"/>
              </a:lnSpc>
            </a:pPr>
            <a:r>
              <a:rPr lang="en-US" sz="4203">
                <a:solidFill>
                  <a:srgbClr val="FFFFFF"/>
                </a:solidFill>
                <a:latin typeface="Body Grotesque Fit"/>
              </a:rPr>
              <a:t>– confidentiality – to protect session keys </a:t>
            </a:r>
          </a:p>
          <a:p>
            <a:pPr algn="r" marL="0" indent="0" lvl="0">
              <a:lnSpc>
                <a:spcPts val="4959"/>
              </a:lnSpc>
            </a:pPr>
            <a:r>
              <a:rPr lang="en-US" sz="4203">
                <a:solidFill>
                  <a:srgbClr val="FFFFFF"/>
                </a:solidFill>
                <a:latin typeface="Body Grotesque Fit"/>
              </a:rPr>
              <a:t>– timeliness – to prevent replay attacks </a:t>
            </a:r>
          </a:p>
        </p:txBody>
      </p:sp>
      <p:grpSp>
        <p:nvGrpSpPr>
          <p:cNvPr name="Group 5" id="5"/>
          <p:cNvGrpSpPr/>
          <p:nvPr/>
        </p:nvGrpSpPr>
        <p:grpSpPr>
          <a:xfrm rot="-3265717">
            <a:off x="579485" y="3940187"/>
            <a:ext cx="7634740" cy="3737691"/>
            <a:chOff x="0" y="0"/>
            <a:chExt cx="10179653" cy="4983588"/>
          </a:xfrm>
        </p:grpSpPr>
        <p:pic>
          <p:nvPicPr>
            <p:cNvPr name="Picture 6" id="6"/>
            <p:cNvPicPr>
              <a:picLocks noChangeAspect="true"/>
            </p:cNvPicPr>
            <p:nvPr/>
          </p:nvPicPr>
          <p:blipFill>
            <a:blip r:embed="rId3"/>
            <a:srcRect l="1421" t="0" r="1421" b="0"/>
            <a:stretch>
              <a:fillRect/>
            </a:stretch>
          </p:blipFill>
          <p:spPr>
            <a:xfrm flipH="false" flipV="false">
              <a:off x="0" y="0"/>
              <a:ext cx="10179653" cy="4983588"/>
            </a:xfrm>
            <a:prstGeom prst="rect">
              <a:avLst/>
            </a:prstGeom>
          </p:spPr>
        </p:pic>
      </p:grpSp>
      <p:sp>
        <p:nvSpPr>
          <p:cNvPr name="Freeform 7" id="7"/>
          <p:cNvSpPr/>
          <p:nvPr/>
        </p:nvSpPr>
        <p:spPr>
          <a:xfrm flipH="false" flipV="false" rot="-3491833">
            <a:off x="-2493119" y="-2745988"/>
            <a:ext cx="3375364" cy="6413994"/>
          </a:xfrm>
          <a:custGeom>
            <a:avLst/>
            <a:gdLst/>
            <a:ahLst/>
            <a:cxnLst/>
            <a:rect r="r" b="b" t="t" l="l"/>
            <a:pathLst>
              <a:path h="6413994" w="3375364">
                <a:moveTo>
                  <a:pt x="0" y="0"/>
                </a:moveTo>
                <a:lnTo>
                  <a:pt x="3375365" y="0"/>
                </a:lnTo>
                <a:lnTo>
                  <a:pt x="3375365" y="6413994"/>
                </a:lnTo>
                <a:lnTo>
                  <a:pt x="0" y="641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316681" y="4860975"/>
            <a:ext cx="9760306" cy="4672327"/>
          </a:xfrm>
          <a:prstGeom prst="rect">
            <a:avLst/>
          </a:prstGeom>
        </p:spPr>
        <p:txBody>
          <a:bodyPr anchor="t" rtlCol="false" tIns="0" lIns="0" bIns="0" rIns="0">
            <a:spAutoFit/>
          </a:bodyPr>
          <a:lstStyle/>
          <a:p>
            <a:pPr algn="ctr">
              <a:lnSpc>
                <a:spcPts val="3379"/>
              </a:lnSpc>
              <a:spcBef>
                <a:spcPct val="0"/>
              </a:spcBef>
            </a:pPr>
            <a:r>
              <a:rPr lang="en-US" sz="3129">
                <a:solidFill>
                  <a:srgbClr val="FFDE59"/>
                </a:solidFill>
                <a:latin typeface="Body Grotesque Fit Thin"/>
              </a:rPr>
              <a:t>Replay Attacks</a:t>
            </a:r>
          </a:p>
          <a:p>
            <a:pPr algn="ctr">
              <a:lnSpc>
                <a:spcPts val="3379"/>
              </a:lnSpc>
              <a:spcBef>
                <a:spcPct val="0"/>
              </a:spcBef>
            </a:pPr>
            <a:r>
              <a:rPr lang="en-US" sz="3129">
                <a:solidFill>
                  <a:srgbClr val="FFDE59"/>
                </a:solidFill>
                <a:latin typeface="Body Grotesque Fit Thin"/>
              </a:rPr>
              <a:t>• where a valid signed message is copied and</a:t>
            </a:r>
          </a:p>
          <a:p>
            <a:pPr algn="ctr">
              <a:lnSpc>
                <a:spcPts val="3379"/>
              </a:lnSpc>
              <a:spcBef>
                <a:spcPct val="0"/>
              </a:spcBef>
            </a:pPr>
            <a:r>
              <a:rPr lang="en-US" sz="3129">
                <a:solidFill>
                  <a:srgbClr val="FFDE59"/>
                </a:solidFill>
                <a:latin typeface="Body Grotesque Fit Thin"/>
              </a:rPr>
              <a:t>later resent</a:t>
            </a:r>
          </a:p>
          <a:p>
            <a:pPr algn="ctr">
              <a:lnSpc>
                <a:spcPts val="3379"/>
              </a:lnSpc>
              <a:spcBef>
                <a:spcPct val="0"/>
              </a:spcBef>
            </a:pPr>
            <a:r>
              <a:rPr lang="en-US" sz="3129">
                <a:solidFill>
                  <a:srgbClr val="FFDE59"/>
                </a:solidFill>
                <a:latin typeface="Body Grotesque Fit Thin"/>
              </a:rPr>
              <a:t>– simple replay</a:t>
            </a:r>
          </a:p>
          <a:p>
            <a:pPr algn="ctr">
              <a:lnSpc>
                <a:spcPts val="3379"/>
              </a:lnSpc>
              <a:spcBef>
                <a:spcPct val="0"/>
              </a:spcBef>
            </a:pPr>
            <a:r>
              <a:rPr lang="en-US" sz="3129">
                <a:solidFill>
                  <a:srgbClr val="FFDE59"/>
                </a:solidFill>
                <a:latin typeface="Body Grotesque Fit Thin"/>
              </a:rPr>
              <a:t>– repetition that can be logged</a:t>
            </a:r>
          </a:p>
          <a:p>
            <a:pPr algn="ctr">
              <a:lnSpc>
                <a:spcPts val="3379"/>
              </a:lnSpc>
              <a:spcBef>
                <a:spcPct val="0"/>
              </a:spcBef>
            </a:pPr>
            <a:r>
              <a:rPr lang="en-US" sz="3129">
                <a:solidFill>
                  <a:srgbClr val="FFDE59"/>
                </a:solidFill>
                <a:latin typeface="Body Grotesque Fit Thin"/>
              </a:rPr>
              <a:t>– repetition that cannot be detected</a:t>
            </a:r>
          </a:p>
          <a:p>
            <a:pPr algn="ctr">
              <a:lnSpc>
                <a:spcPts val="3379"/>
              </a:lnSpc>
              <a:spcBef>
                <a:spcPct val="0"/>
              </a:spcBef>
            </a:pPr>
            <a:r>
              <a:rPr lang="en-US" sz="3129">
                <a:solidFill>
                  <a:srgbClr val="FFDE59"/>
                </a:solidFill>
                <a:latin typeface="Body Grotesque Fit Thin"/>
              </a:rPr>
              <a:t>– backward replay without modification</a:t>
            </a:r>
          </a:p>
          <a:p>
            <a:pPr algn="ctr">
              <a:lnSpc>
                <a:spcPts val="3379"/>
              </a:lnSpc>
              <a:spcBef>
                <a:spcPct val="0"/>
              </a:spcBef>
            </a:pPr>
            <a:r>
              <a:rPr lang="en-US" sz="3129">
                <a:solidFill>
                  <a:srgbClr val="FFDE59"/>
                </a:solidFill>
                <a:latin typeface="Body Grotesque Fit Thin"/>
              </a:rPr>
              <a:t>• countermeasures include</a:t>
            </a:r>
          </a:p>
          <a:p>
            <a:pPr algn="ctr">
              <a:lnSpc>
                <a:spcPts val="3379"/>
              </a:lnSpc>
              <a:spcBef>
                <a:spcPct val="0"/>
              </a:spcBef>
            </a:pPr>
            <a:r>
              <a:rPr lang="en-US" sz="3129">
                <a:solidFill>
                  <a:srgbClr val="FFDE59"/>
                </a:solidFill>
                <a:latin typeface="Body Grotesque Fit Thin"/>
              </a:rPr>
              <a:t>– use of sequence numbers (generally impractical)</a:t>
            </a:r>
          </a:p>
          <a:p>
            <a:pPr algn="ctr">
              <a:lnSpc>
                <a:spcPts val="3379"/>
              </a:lnSpc>
              <a:spcBef>
                <a:spcPct val="0"/>
              </a:spcBef>
            </a:pPr>
            <a:r>
              <a:rPr lang="en-US" sz="3129">
                <a:solidFill>
                  <a:srgbClr val="FFDE59"/>
                </a:solidFill>
                <a:latin typeface="Body Grotesque Fit Thin"/>
              </a:rPr>
              <a:t>– timestamps (needs synchronized clocks)</a:t>
            </a:r>
          </a:p>
          <a:p>
            <a:pPr algn="ctr">
              <a:lnSpc>
                <a:spcPts val="3379"/>
              </a:lnSpc>
              <a:spcBef>
                <a:spcPct val="0"/>
              </a:spcBef>
            </a:pPr>
            <a:r>
              <a:rPr lang="en-US" sz="3129">
                <a:solidFill>
                  <a:srgbClr val="FFDE59"/>
                </a:solidFill>
                <a:latin typeface="Body Grotesque Fit Thin"/>
              </a:rPr>
              <a:t>– challenge/response (using unique nonce)</a:t>
            </a:r>
          </a:p>
        </p:txBody>
      </p:sp>
    </p:spTree>
  </p:cSld>
  <p:clrMapOvr>
    <a:masterClrMapping/>
  </p:clrMapOvr>
  <p:transition spd="slow">
    <p:push dir="l"/>
  </p:transition>
</p:sld>
</file>

<file path=ppt/slides/slide1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917798" y="253039"/>
            <a:ext cx="11568952" cy="6881937"/>
          </a:xfrm>
          <a:prstGeom prst="rect">
            <a:avLst/>
          </a:prstGeom>
        </p:spPr>
        <p:txBody>
          <a:bodyPr anchor="t" rtlCol="false" tIns="0" lIns="0" bIns="0" rIns="0">
            <a:spAutoFit/>
          </a:bodyPr>
          <a:lstStyle/>
          <a:p>
            <a:pPr algn="r">
              <a:lnSpc>
                <a:spcPts val="4959"/>
              </a:lnSpc>
            </a:pPr>
            <a:r>
              <a:rPr lang="en-US" sz="4203">
                <a:solidFill>
                  <a:srgbClr val="FFFFFF"/>
                </a:solidFill>
                <a:latin typeface="Body Grotesque Fit"/>
              </a:rPr>
              <a:t>Using Symmetric Encryption </a:t>
            </a:r>
          </a:p>
          <a:p>
            <a:pPr algn="r">
              <a:lnSpc>
                <a:spcPts val="4959"/>
              </a:lnSpc>
            </a:pPr>
            <a:r>
              <a:rPr lang="en-US" sz="4203">
                <a:solidFill>
                  <a:srgbClr val="FFFFFF"/>
                </a:solidFill>
                <a:latin typeface="Body Grotesque Fit"/>
              </a:rPr>
              <a:t>• as discussed previously can use a twolevel hierarchy of keys </a:t>
            </a:r>
          </a:p>
          <a:p>
            <a:pPr algn="r">
              <a:lnSpc>
                <a:spcPts val="4959"/>
              </a:lnSpc>
            </a:pPr>
            <a:r>
              <a:rPr lang="en-US" sz="4203">
                <a:solidFill>
                  <a:srgbClr val="FFFFFF"/>
                </a:solidFill>
                <a:latin typeface="Body Grotesque Fit"/>
              </a:rPr>
              <a:t>• usually with a trusted Key Distribution Center (KDC) </a:t>
            </a:r>
          </a:p>
          <a:p>
            <a:pPr algn="r">
              <a:lnSpc>
                <a:spcPts val="4959"/>
              </a:lnSpc>
            </a:pPr>
            <a:r>
              <a:rPr lang="en-US" sz="4203">
                <a:solidFill>
                  <a:srgbClr val="FFFFFF"/>
                </a:solidFill>
                <a:latin typeface="Body Grotesque Fit"/>
              </a:rPr>
              <a:t>– each party shares own master key with KDC </a:t>
            </a:r>
          </a:p>
          <a:p>
            <a:pPr algn="r">
              <a:lnSpc>
                <a:spcPts val="4959"/>
              </a:lnSpc>
            </a:pPr>
            <a:r>
              <a:rPr lang="en-US" sz="4203">
                <a:solidFill>
                  <a:srgbClr val="FFFFFF"/>
                </a:solidFill>
                <a:latin typeface="Body Grotesque Fit"/>
              </a:rPr>
              <a:t>– KDC generates session keys used for connections between parties </a:t>
            </a:r>
          </a:p>
          <a:p>
            <a:pPr algn="r" marL="0" indent="0" lvl="0">
              <a:lnSpc>
                <a:spcPts val="4959"/>
              </a:lnSpc>
            </a:pPr>
            <a:r>
              <a:rPr lang="en-US" sz="4203">
                <a:solidFill>
                  <a:srgbClr val="FFFFFF"/>
                </a:solidFill>
                <a:latin typeface="Body Grotesque Fit"/>
              </a:rPr>
              <a:t>– master keys used to distribute these to them</a:t>
            </a:r>
          </a:p>
        </p:txBody>
      </p:sp>
      <p:grpSp>
        <p:nvGrpSpPr>
          <p:cNvPr name="Group 5" id="5"/>
          <p:cNvGrpSpPr/>
          <p:nvPr/>
        </p:nvGrpSpPr>
        <p:grpSpPr>
          <a:xfrm rot="3531233">
            <a:off x="13338030" y="-697825"/>
            <a:ext cx="7634740" cy="3737691"/>
            <a:chOff x="0" y="0"/>
            <a:chExt cx="10179653" cy="4983588"/>
          </a:xfrm>
        </p:grpSpPr>
        <p:pic>
          <p:nvPicPr>
            <p:cNvPr name="Picture 6" id="6"/>
            <p:cNvPicPr>
              <a:picLocks noChangeAspect="true"/>
            </p:cNvPicPr>
            <p:nvPr/>
          </p:nvPicPr>
          <p:blipFill>
            <a:blip r:embed="rId3"/>
            <a:srcRect l="1421" t="0" r="1421" b="0"/>
            <a:stretch>
              <a:fillRect/>
            </a:stretch>
          </p:blipFill>
          <p:spPr>
            <a:xfrm flipH="false" flipV="false">
              <a:off x="0" y="0"/>
              <a:ext cx="10179653" cy="4983588"/>
            </a:xfrm>
            <a:prstGeom prst="rect">
              <a:avLst/>
            </a:prstGeom>
          </p:spPr>
        </p:pic>
      </p:grpSp>
      <p:sp>
        <p:nvSpPr>
          <p:cNvPr name="Freeform 7" id="7"/>
          <p:cNvSpPr/>
          <p:nvPr/>
        </p:nvSpPr>
        <p:spPr>
          <a:xfrm flipH="false" flipV="false" rot="-3491833">
            <a:off x="-2493119" y="-2745988"/>
            <a:ext cx="3375364" cy="6413994"/>
          </a:xfrm>
          <a:custGeom>
            <a:avLst/>
            <a:gdLst/>
            <a:ahLst/>
            <a:cxnLst/>
            <a:rect r="r" b="b" t="t" l="l"/>
            <a:pathLst>
              <a:path h="6413994" w="3375364">
                <a:moveTo>
                  <a:pt x="0" y="0"/>
                </a:moveTo>
                <a:lnTo>
                  <a:pt x="3375365" y="0"/>
                </a:lnTo>
                <a:lnTo>
                  <a:pt x="3375365" y="6413994"/>
                </a:lnTo>
                <a:lnTo>
                  <a:pt x="0" y="641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1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3531233">
            <a:off x="13338030" y="-697825"/>
            <a:ext cx="7634740" cy="3737691"/>
            <a:chOff x="0" y="0"/>
            <a:chExt cx="10179653" cy="4983588"/>
          </a:xfrm>
        </p:grpSpPr>
        <p:pic>
          <p:nvPicPr>
            <p:cNvPr name="Picture 5" id="5"/>
            <p:cNvPicPr>
              <a:picLocks noChangeAspect="true"/>
            </p:cNvPicPr>
            <p:nvPr/>
          </p:nvPicPr>
          <p:blipFill>
            <a:blip r:embed="rId3"/>
            <a:srcRect l="1421" t="0" r="1421" b="0"/>
            <a:stretch>
              <a:fillRect/>
            </a:stretch>
          </p:blipFill>
          <p:spPr>
            <a:xfrm flipH="false" flipV="false">
              <a:off x="0" y="0"/>
              <a:ext cx="10179653" cy="4983588"/>
            </a:xfrm>
            <a:prstGeom prst="rect">
              <a:avLst/>
            </a:prstGeom>
          </p:spPr>
        </p:pic>
      </p:grpSp>
      <p:sp>
        <p:nvSpPr>
          <p:cNvPr name="Freeform 6" id="6"/>
          <p:cNvSpPr/>
          <p:nvPr/>
        </p:nvSpPr>
        <p:spPr>
          <a:xfrm flipH="false" flipV="false" rot="-3491833">
            <a:off x="-2493119" y="-2745988"/>
            <a:ext cx="3375364" cy="6413994"/>
          </a:xfrm>
          <a:custGeom>
            <a:avLst/>
            <a:gdLst/>
            <a:ahLst/>
            <a:cxnLst/>
            <a:rect r="r" b="b" t="t" l="l"/>
            <a:pathLst>
              <a:path h="6413994" w="3375364">
                <a:moveTo>
                  <a:pt x="0" y="0"/>
                </a:moveTo>
                <a:lnTo>
                  <a:pt x="3375365" y="0"/>
                </a:lnTo>
                <a:lnTo>
                  <a:pt x="3375365" y="6413994"/>
                </a:lnTo>
                <a:lnTo>
                  <a:pt x="0" y="641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40345" y="88092"/>
            <a:ext cx="15402026" cy="10369956"/>
          </a:xfrm>
          <a:custGeom>
            <a:avLst/>
            <a:gdLst/>
            <a:ahLst/>
            <a:cxnLst/>
            <a:rect r="r" b="b" t="t" l="l"/>
            <a:pathLst>
              <a:path h="10369956" w="15402026">
                <a:moveTo>
                  <a:pt x="0" y="0"/>
                </a:moveTo>
                <a:lnTo>
                  <a:pt x="15402025" y="0"/>
                </a:lnTo>
                <a:lnTo>
                  <a:pt x="15402025" y="10369956"/>
                </a:lnTo>
                <a:lnTo>
                  <a:pt x="0" y="10369956"/>
                </a:lnTo>
                <a:lnTo>
                  <a:pt x="0" y="0"/>
                </a:lnTo>
                <a:close/>
              </a:path>
            </a:pathLst>
          </a:custGeom>
          <a:blipFill>
            <a:blip r:embed="rId6"/>
            <a:stretch>
              <a:fillRect l="0" t="0" r="0" b="0"/>
            </a:stretch>
          </a:blipFill>
        </p:spPr>
      </p:sp>
    </p:spTree>
  </p:cSld>
  <p:clrMapOvr>
    <a:masterClrMapping/>
  </p:clrMapOvr>
  <p:transition spd="slow">
    <p:push dir="l"/>
  </p:transition>
</p:sld>
</file>

<file path=ppt/slides/slide1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3531233">
            <a:off x="13338030" y="-697825"/>
            <a:ext cx="7634740" cy="3737691"/>
            <a:chOff x="0" y="0"/>
            <a:chExt cx="10179653" cy="4983588"/>
          </a:xfrm>
        </p:grpSpPr>
        <p:pic>
          <p:nvPicPr>
            <p:cNvPr name="Picture 5" id="5"/>
            <p:cNvPicPr>
              <a:picLocks noChangeAspect="true"/>
            </p:cNvPicPr>
            <p:nvPr/>
          </p:nvPicPr>
          <p:blipFill>
            <a:blip r:embed="rId3"/>
            <a:srcRect l="1421" t="0" r="1421" b="0"/>
            <a:stretch>
              <a:fillRect/>
            </a:stretch>
          </p:blipFill>
          <p:spPr>
            <a:xfrm flipH="false" flipV="false">
              <a:off x="0" y="0"/>
              <a:ext cx="10179653" cy="4983588"/>
            </a:xfrm>
            <a:prstGeom prst="rect">
              <a:avLst/>
            </a:prstGeom>
          </p:spPr>
        </p:pic>
      </p:grpSp>
      <p:sp>
        <p:nvSpPr>
          <p:cNvPr name="Freeform 6" id="6"/>
          <p:cNvSpPr/>
          <p:nvPr/>
        </p:nvSpPr>
        <p:spPr>
          <a:xfrm flipH="false" flipV="false" rot="-3491833">
            <a:off x="-2493119" y="-2745988"/>
            <a:ext cx="3375364" cy="6413994"/>
          </a:xfrm>
          <a:custGeom>
            <a:avLst/>
            <a:gdLst/>
            <a:ahLst/>
            <a:cxnLst/>
            <a:rect r="r" b="b" t="t" l="l"/>
            <a:pathLst>
              <a:path h="6413994" w="3375364">
                <a:moveTo>
                  <a:pt x="0" y="0"/>
                </a:moveTo>
                <a:lnTo>
                  <a:pt x="3375365" y="0"/>
                </a:lnTo>
                <a:lnTo>
                  <a:pt x="3375365" y="6413994"/>
                </a:lnTo>
                <a:lnTo>
                  <a:pt x="0" y="641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25674" y="-103463"/>
            <a:ext cx="15506775" cy="10807342"/>
          </a:xfrm>
          <a:custGeom>
            <a:avLst/>
            <a:gdLst/>
            <a:ahLst/>
            <a:cxnLst/>
            <a:rect r="r" b="b" t="t" l="l"/>
            <a:pathLst>
              <a:path h="10807342" w="15506775">
                <a:moveTo>
                  <a:pt x="0" y="0"/>
                </a:moveTo>
                <a:lnTo>
                  <a:pt x="15506775" y="0"/>
                </a:lnTo>
                <a:lnTo>
                  <a:pt x="15506775" y="10807342"/>
                </a:lnTo>
                <a:lnTo>
                  <a:pt x="0" y="10807342"/>
                </a:lnTo>
                <a:lnTo>
                  <a:pt x="0" y="0"/>
                </a:lnTo>
                <a:close/>
              </a:path>
            </a:pathLst>
          </a:custGeom>
          <a:blipFill>
            <a:blip r:embed="rId6"/>
            <a:stretch>
              <a:fillRect l="0" t="0" r="0" b="0"/>
            </a:stretch>
          </a:blipFill>
        </p:spPr>
      </p:sp>
    </p:spTree>
  </p:cSld>
  <p:clrMapOvr>
    <a:masterClrMapping/>
  </p:clrMapOvr>
  <p:transition spd="slow">
    <p:push dir="l"/>
  </p:transition>
</p:sld>
</file>

<file path=ppt/slides/slide1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5358268" y="1482090"/>
            <a:ext cx="7226635" cy="8320370"/>
          </a:xfrm>
          <a:prstGeom prst="rect">
            <a:avLst/>
          </a:prstGeom>
        </p:spPr>
        <p:txBody>
          <a:bodyPr anchor="t" rtlCol="false" tIns="0" lIns="0" bIns="0" rIns="0">
            <a:spAutoFit/>
          </a:bodyPr>
          <a:lstStyle/>
          <a:p>
            <a:pPr algn="ctr">
              <a:lnSpc>
                <a:spcPts val="5496"/>
              </a:lnSpc>
            </a:pPr>
            <a:r>
              <a:rPr lang="en-US" sz="3926">
                <a:solidFill>
                  <a:srgbClr val="FFFFFF"/>
                </a:solidFill>
                <a:latin typeface="Roboto"/>
              </a:rPr>
              <a:t>• required when sender &amp; receiver are not in communications at same time (eg. email) </a:t>
            </a:r>
          </a:p>
          <a:p>
            <a:pPr algn="ctr">
              <a:lnSpc>
                <a:spcPts val="5496"/>
              </a:lnSpc>
            </a:pPr>
            <a:r>
              <a:rPr lang="en-US" sz="3926">
                <a:solidFill>
                  <a:srgbClr val="FFFFFF"/>
                </a:solidFill>
                <a:latin typeface="Roboto"/>
              </a:rPr>
              <a:t>• have header in clear so can be delivered by email system </a:t>
            </a:r>
          </a:p>
          <a:p>
            <a:pPr algn="ctr">
              <a:lnSpc>
                <a:spcPts val="5496"/>
              </a:lnSpc>
            </a:pPr>
            <a:r>
              <a:rPr lang="en-US" sz="3926">
                <a:solidFill>
                  <a:srgbClr val="FFFFFF"/>
                </a:solidFill>
                <a:latin typeface="Roboto"/>
              </a:rPr>
              <a:t>• may want contents of body protected &amp; sender authenticated </a:t>
            </a:r>
          </a:p>
          <a:p>
            <a:pPr algn="ctr">
              <a:lnSpc>
                <a:spcPts val="5496"/>
              </a:lnSpc>
            </a:pPr>
            <a:r>
              <a:rPr lang="en-US" sz="3926">
                <a:solidFill>
                  <a:srgbClr val="FFFFFF"/>
                </a:solidFill>
                <a:latin typeface="Roboto"/>
              </a:rPr>
              <a:t>– The receiver wants some assurance of the identity of the alleged sender </a:t>
            </a:r>
          </a:p>
        </p:txBody>
      </p:sp>
      <p:sp>
        <p:nvSpPr>
          <p:cNvPr name="TextBox 5" id="5"/>
          <p:cNvSpPr txBox="true"/>
          <p:nvPr/>
        </p:nvSpPr>
        <p:spPr>
          <a:xfrm rot="0">
            <a:off x="2465636" y="575310"/>
            <a:ext cx="13011899" cy="982980"/>
          </a:xfrm>
          <a:prstGeom prst="rect">
            <a:avLst/>
          </a:prstGeom>
        </p:spPr>
        <p:txBody>
          <a:bodyPr anchor="t" rtlCol="false" tIns="0" lIns="0" bIns="0" rIns="0">
            <a:spAutoFit/>
          </a:bodyPr>
          <a:lstStyle/>
          <a:p>
            <a:pPr algn="ctr" marL="0" indent="0" lvl="0">
              <a:lnSpc>
                <a:spcPts val="7559"/>
              </a:lnSpc>
              <a:spcBef>
                <a:spcPct val="0"/>
              </a:spcBef>
            </a:pPr>
            <a:r>
              <a:rPr lang="en-US" sz="6999">
                <a:solidFill>
                  <a:srgbClr val="FFFFFF"/>
                </a:solidFill>
                <a:latin typeface="Body Grotesque Fit Thin"/>
              </a:rPr>
              <a:t>One-Way Authentication </a:t>
            </a:r>
          </a:p>
        </p:txBody>
      </p:sp>
      <p:grpSp>
        <p:nvGrpSpPr>
          <p:cNvPr name="Group 6" id="6"/>
          <p:cNvGrpSpPr/>
          <p:nvPr/>
        </p:nvGrpSpPr>
        <p:grpSpPr>
          <a:xfrm rot="-3265717">
            <a:off x="-1035445" y="1495142"/>
            <a:ext cx="5853640" cy="2941792"/>
            <a:chOff x="0" y="0"/>
            <a:chExt cx="7804854" cy="3922390"/>
          </a:xfrm>
        </p:grpSpPr>
        <p:pic>
          <p:nvPicPr>
            <p:cNvPr name="Picture 7" id="7"/>
            <p:cNvPicPr>
              <a:picLocks noChangeAspect="true"/>
            </p:cNvPicPr>
            <p:nvPr/>
          </p:nvPicPr>
          <p:blipFill>
            <a:blip r:embed="rId3"/>
            <a:srcRect l="2677" t="0" r="2677" b="0"/>
            <a:stretch>
              <a:fillRect/>
            </a:stretch>
          </p:blipFill>
          <p:spPr>
            <a:xfrm flipH="false" flipV="false">
              <a:off x="0" y="0"/>
              <a:ext cx="7804854" cy="3922390"/>
            </a:xfrm>
            <a:prstGeom prst="rect">
              <a:avLst/>
            </a:prstGeom>
          </p:spPr>
        </p:pic>
      </p:grpSp>
      <p:grpSp>
        <p:nvGrpSpPr>
          <p:cNvPr name="Group 8" id="8"/>
          <p:cNvGrpSpPr/>
          <p:nvPr/>
        </p:nvGrpSpPr>
        <p:grpSpPr>
          <a:xfrm rot="0">
            <a:off x="13373373" y="5143500"/>
            <a:ext cx="6696604" cy="6468911"/>
            <a:chOff x="0" y="0"/>
            <a:chExt cx="8928806" cy="8625214"/>
          </a:xfrm>
        </p:grpSpPr>
        <p:pic>
          <p:nvPicPr>
            <p:cNvPr name="Picture 9" id="9"/>
            <p:cNvPicPr>
              <a:picLocks noChangeAspect="true"/>
            </p:cNvPicPr>
            <p:nvPr/>
          </p:nvPicPr>
          <p:blipFill>
            <a:blip r:embed="rId4"/>
            <a:srcRect l="0" t="12530" r="0" b="12530"/>
            <a:stretch>
              <a:fillRect/>
            </a:stretch>
          </p:blipFill>
          <p:spPr>
            <a:xfrm flipH="false" flipV="false">
              <a:off x="0" y="0"/>
              <a:ext cx="8928806" cy="8625214"/>
            </a:xfrm>
            <a:prstGeom prst="rect">
              <a:avLst/>
            </a:prstGeom>
          </p:spPr>
        </p:pic>
      </p:grpSp>
    </p:spTree>
  </p:cSld>
  <p:clrMapOvr>
    <a:masterClrMapping/>
  </p:clrMapOvr>
  <p:transition spd="slow">
    <p:push dir="l"/>
  </p:transition>
</p:sld>
</file>

<file path=ppt/slides/slide1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5358268" y="1482090"/>
            <a:ext cx="7226635" cy="8320370"/>
          </a:xfrm>
          <a:prstGeom prst="rect">
            <a:avLst/>
          </a:prstGeom>
        </p:spPr>
        <p:txBody>
          <a:bodyPr anchor="t" rtlCol="false" tIns="0" lIns="0" bIns="0" rIns="0">
            <a:spAutoFit/>
          </a:bodyPr>
          <a:lstStyle/>
          <a:p>
            <a:pPr algn="ctr">
              <a:lnSpc>
                <a:spcPts val="5496"/>
              </a:lnSpc>
            </a:pPr>
            <a:r>
              <a:rPr lang="en-US" sz="3926">
                <a:solidFill>
                  <a:srgbClr val="C1FF72"/>
                </a:solidFill>
                <a:latin typeface="Roboto Bold"/>
              </a:rPr>
              <a:t>• required when sender &amp; receiver are not in communications at same time (eg. email) </a:t>
            </a:r>
          </a:p>
          <a:p>
            <a:pPr algn="ctr">
              <a:lnSpc>
                <a:spcPts val="5496"/>
              </a:lnSpc>
            </a:pPr>
            <a:r>
              <a:rPr lang="en-US" sz="3926">
                <a:solidFill>
                  <a:srgbClr val="C1FF72"/>
                </a:solidFill>
                <a:latin typeface="Roboto Bold"/>
              </a:rPr>
              <a:t>• have header in clear so can be delivered by email system </a:t>
            </a:r>
          </a:p>
          <a:p>
            <a:pPr algn="ctr">
              <a:lnSpc>
                <a:spcPts val="5496"/>
              </a:lnSpc>
            </a:pPr>
            <a:r>
              <a:rPr lang="en-US" sz="3926">
                <a:solidFill>
                  <a:srgbClr val="C1FF72"/>
                </a:solidFill>
                <a:latin typeface="Roboto Bold"/>
              </a:rPr>
              <a:t>• may want contents of body protected &amp; sender authenticated </a:t>
            </a:r>
          </a:p>
          <a:p>
            <a:pPr algn="ctr">
              <a:lnSpc>
                <a:spcPts val="5496"/>
              </a:lnSpc>
            </a:pPr>
            <a:r>
              <a:rPr lang="en-US" sz="3926">
                <a:solidFill>
                  <a:srgbClr val="C1FF72"/>
                </a:solidFill>
                <a:latin typeface="Roboto Bold"/>
              </a:rPr>
              <a:t>– The receiver wants some assurance of the identity of the alleged sender </a:t>
            </a:r>
          </a:p>
        </p:txBody>
      </p:sp>
      <p:sp>
        <p:nvSpPr>
          <p:cNvPr name="TextBox 5" id="5"/>
          <p:cNvSpPr txBox="true"/>
          <p:nvPr/>
        </p:nvSpPr>
        <p:spPr>
          <a:xfrm rot="0">
            <a:off x="2465636" y="575310"/>
            <a:ext cx="13011899" cy="982980"/>
          </a:xfrm>
          <a:prstGeom prst="rect">
            <a:avLst/>
          </a:prstGeom>
        </p:spPr>
        <p:txBody>
          <a:bodyPr anchor="t" rtlCol="false" tIns="0" lIns="0" bIns="0" rIns="0">
            <a:spAutoFit/>
          </a:bodyPr>
          <a:lstStyle/>
          <a:p>
            <a:pPr algn="ctr" marL="0" indent="0" lvl="0">
              <a:lnSpc>
                <a:spcPts val="7559"/>
              </a:lnSpc>
              <a:spcBef>
                <a:spcPct val="0"/>
              </a:spcBef>
            </a:pPr>
            <a:r>
              <a:rPr lang="en-US" sz="6999">
                <a:solidFill>
                  <a:srgbClr val="FFFFFF"/>
                </a:solidFill>
                <a:latin typeface="Body Grotesque Fit Thin"/>
              </a:rPr>
              <a:t>One-Way Authentication </a:t>
            </a:r>
          </a:p>
        </p:txBody>
      </p:sp>
      <p:grpSp>
        <p:nvGrpSpPr>
          <p:cNvPr name="Group 6" id="6"/>
          <p:cNvGrpSpPr/>
          <p:nvPr/>
        </p:nvGrpSpPr>
        <p:grpSpPr>
          <a:xfrm rot="-3265717">
            <a:off x="-1035445" y="1495142"/>
            <a:ext cx="5853640" cy="2941792"/>
            <a:chOff x="0" y="0"/>
            <a:chExt cx="7804854" cy="3922390"/>
          </a:xfrm>
        </p:grpSpPr>
        <p:pic>
          <p:nvPicPr>
            <p:cNvPr name="Picture 7" id="7"/>
            <p:cNvPicPr>
              <a:picLocks noChangeAspect="true"/>
            </p:cNvPicPr>
            <p:nvPr/>
          </p:nvPicPr>
          <p:blipFill>
            <a:blip r:embed="rId3"/>
            <a:srcRect l="2677" t="0" r="2677" b="0"/>
            <a:stretch>
              <a:fillRect/>
            </a:stretch>
          </p:blipFill>
          <p:spPr>
            <a:xfrm flipH="false" flipV="false">
              <a:off x="0" y="0"/>
              <a:ext cx="7804854" cy="3922390"/>
            </a:xfrm>
            <a:prstGeom prst="rect">
              <a:avLst/>
            </a:prstGeom>
          </p:spPr>
        </p:pic>
      </p:grpSp>
      <p:grpSp>
        <p:nvGrpSpPr>
          <p:cNvPr name="Group 8" id="8"/>
          <p:cNvGrpSpPr/>
          <p:nvPr/>
        </p:nvGrpSpPr>
        <p:grpSpPr>
          <a:xfrm rot="0">
            <a:off x="13373373" y="5143500"/>
            <a:ext cx="6696604" cy="6468911"/>
            <a:chOff x="0" y="0"/>
            <a:chExt cx="8928806" cy="8625214"/>
          </a:xfrm>
        </p:grpSpPr>
        <p:pic>
          <p:nvPicPr>
            <p:cNvPr name="Picture 9" id="9"/>
            <p:cNvPicPr>
              <a:picLocks noChangeAspect="true"/>
            </p:cNvPicPr>
            <p:nvPr/>
          </p:nvPicPr>
          <p:blipFill>
            <a:blip r:embed="rId4"/>
            <a:srcRect l="0" t="12530" r="0" b="12530"/>
            <a:stretch>
              <a:fillRect/>
            </a:stretch>
          </p:blipFill>
          <p:spPr>
            <a:xfrm flipH="false" flipV="false">
              <a:off x="0" y="0"/>
              <a:ext cx="8928806" cy="8625214"/>
            </a:xfrm>
            <a:prstGeom prst="rect">
              <a:avLst/>
            </a:prstGeom>
          </p:spPr>
        </p:pic>
      </p:gr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028700" y="6143938"/>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4425070" y="-2674201"/>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241920" y="1328828"/>
            <a:ext cx="12721333" cy="8742148"/>
          </a:xfrm>
          <a:custGeom>
            <a:avLst/>
            <a:gdLst/>
            <a:ahLst/>
            <a:cxnLst/>
            <a:rect r="r" b="b" t="t" l="l"/>
            <a:pathLst>
              <a:path h="8742148" w="12721333">
                <a:moveTo>
                  <a:pt x="0" y="0"/>
                </a:moveTo>
                <a:lnTo>
                  <a:pt x="12721333" y="0"/>
                </a:lnTo>
                <a:lnTo>
                  <a:pt x="12721333" y="8742148"/>
                </a:lnTo>
                <a:lnTo>
                  <a:pt x="0" y="8742148"/>
                </a:lnTo>
                <a:lnTo>
                  <a:pt x="0" y="0"/>
                </a:lnTo>
                <a:close/>
              </a:path>
            </a:pathLst>
          </a:custGeom>
          <a:blipFill>
            <a:blip r:embed="rId5"/>
            <a:stretch>
              <a:fillRect l="0" t="0" r="0" b="0"/>
            </a:stretch>
          </a:blipFill>
        </p:spPr>
      </p:sp>
      <p:sp>
        <p:nvSpPr>
          <p:cNvPr name="TextBox 9" id="9"/>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Symmetric Encryption</a:t>
            </a:r>
          </a:p>
        </p:txBody>
      </p:sp>
    </p:spTree>
  </p:cSld>
  <p:clrMapOvr>
    <a:masterClrMapping/>
  </p:clrMapOvr>
  <p:transition spd="slow">
    <p:push dir="l"/>
  </p:transition>
</p:sld>
</file>

<file path=ppt/slides/slide1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465636" y="575310"/>
            <a:ext cx="13011899" cy="982980"/>
          </a:xfrm>
          <a:prstGeom prst="rect">
            <a:avLst/>
          </a:prstGeom>
        </p:spPr>
        <p:txBody>
          <a:bodyPr anchor="t" rtlCol="false" tIns="0" lIns="0" bIns="0" rIns="0">
            <a:spAutoFit/>
          </a:bodyPr>
          <a:lstStyle/>
          <a:p>
            <a:pPr algn="ctr" marL="0" indent="0" lvl="0">
              <a:lnSpc>
                <a:spcPts val="7559"/>
              </a:lnSpc>
              <a:spcBef>
                <a:spcPct val="0"/>
              </a:spcBef>
            </a:pPr>
            <a:r>
              <a:rPr lang="en-US" sz="6999">
                <a:solidFill>
                  <a:srgbClr val="FFFFFF"/>
                </a:solidFill>
                <a:latin typeface="Body Grotesque Fit Thin"/>
              </a:rPr>
              <a:t>One-Way Authentication </a:t>
            </a:r>
          </a:p>
        </p:txBody>
      </p:sp>
      <p:grpSp>
        <p:nvGrpSpPr>
          <p:cNvPr name="Group 5" id="5"/>
          <p:cNvGrpSpPr/>
          <p:nvPr/>
        </p:nvGrpSpPr>
        <p:grpSpPr>
          <a:xfrm rot="-3265717">
            <a:off x="-1035445" y="1495142"/>
            <a:ext cx="5853640" cy="2941792"/>
            <a:chOff x="0" y="0"/>
            <a:chExt cx="7804854" cy="3922390"/>
          </a:xfrm>
        </p:grpSpPr>
        <p:pic>
          <p:nvPicPr>
            <p:cNvPr name="Picture 6" id="6"/>
            <p:cNvPicPr>
              <a:picLocks noChangeAspect="true"/>
            </p:cNvPicPr>
            <p:nvPr/>
          </p:nvPicPr>
          <p:blipFill>
            <a:blip r:embed="rId3"/>
            <a:srcRect l="2677" t="0" r="2677" b="0"/>
            <a:stretch>
              <a:fillRect/>
            </a:stretch>
          </p:blipFill>
          <p:spPr>
            <a:xfrm flipH="false" flipV="false">
              <a:off x="0" y="0"/>
              <a:ext cx="7804854" cy="3922390"/>
            </a:xfrm>
            <a:prstGeom prst="rect">
              <a:avLst/>
            </a:prstGeom>
          </p:spPr>
        </p:pic>
      </p:grpSp>
      <p:grpSp>
        <p:nvGrpSpPr>
          <p:cNvPr name="Group 7" id="7"/>
          <p:cNvGrpSpPr/>
          <p:nvPr/>
        </p:nvGrpSpPr>
        <p:grpSpPr>
          <a:xfrm rot="0">
            <a:off x="13373373" y="5143500"/>
            <a:ext cx="6696604" cy="6468911"/>
            <a:chOff x="0" y="0"/>
            <a:chExt cx="8928806" cy="8625214"/>
          </a:xfrm>
        </p:grpSpPr>
        <p:pic>
          <p:nvPicPr>
            <p:cNvPr name="Picture 8" id="8"/>
            <p:cNvPicPr>
              <a:picLocks noChangeAspect="true"/>
            </p:cNvPicPr>
            <p:nvPr/>
          </p:nvPicPr>
          <p:blipFill>
            <a:blip r:embed="rId4"/>
            <a:srcRect l="0" t="12530" r="0" b="12530"/>
            <a:stretch>
              <a:fillRect/>
            </a:stretch>
          </p:blipFill>
          <p:spPr>
            <a:xfrm flipH="false" flipV="false">
              <a:off x="0" y="0"/>
              <a:ext cx="8928806" cy="8625214"/>
            </a:xfrm>
            <a:prstGeom prst="rect">
              <a:avLst/>
            </a:prstGeom>
          </p:spPr>
        </p:pic>
      </p:grpSp>
      <p:sp>
        <p:nvSpPr>
          <p:cNvPr name="Freeform 9" id="9"/>
          <p:cNvSpPr/>
          <p:nvPr/>
        </p:nvSpPr>
        <p:spPr>
          <a:xfrm flipH="false" flipV="false" rot="0">
            <a:off x="3326968" y="1399198"/>
            <a:ext cx="12211350" cy="8676796"/>
          </a:xfrm>
          <a:custGeom>
            <a:avLst/>
            <a:gdLst/>
            <a:ahLst/>
            <a:cxnLst/>
            <a:rect r="r" b="b" t="t" l="l"/>
            <a:pathLst>
              <a:path h="8676796" w="12211350">
                <a:moveTo>
                  <a:pt x="0" y="0"/>
                </a:moveTo>
                <a:lnTo>
                  <a:pt x="12211349" y="0"/>
                </a:lnTo>
                <a:lnTo>
                  <a:pt x="12211349" y="8676796"/>
                </a:lnTo>
                <a:lnTo>
                  <a:pt x="0" y="8676796"/>
                </a:lnTo>
                <a:lnTo>
                  <a:pt x="0" y="0"/>
                </a:lnTo>
                <a:close/>
              </a:path>
            </a:pathLst>
          </a:custGeom>
          <a:blipFill>
            <a:blip r:embed="rId5"/>
            <a:stretch>
              <a:fillRect l="0" t="0" r="0" b="0"/>
            </a:stretch>
          </a:blipFill>
        </p:spPr>
      </p:sp>
    </p:spTree>
  </p:cSld>
  <p:clrMapOvr>
    <a:masterClrMapping/>
  </p:clrMapOvr>
  <p:transition spd="slow">
    <p:push dir="l"/>
  </p:transition>
</p:sld>
</file>

<file path=ppt/slides/slide1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3265717">
            <a:off x="-1035445" y="1495142"/>
            <a:ext cx="5853640" cy="2941792"/>
            <a:chOff x="0" y="0"/>
            <a:chExt cx="7804854" cy="3922390"/>
          </a:xfrm>
        </p:grpSpPr>
        <p:pic>
          <p:nvPicPr>
            <p:cNvPr name="Picture 5" id="5"/>
            <p:cNvPicPr>
              <a:picLocks noChangeAspect="true"/>
            </p:cNvPicPr>
            <p:nvPr/>
          </p:nvPicPr>
          <p:blipFill>
            <a:blip r:embed="rId3"/>
            <a:srcRect l="2677" t="0" r="2677" b="0"/>
            <a:stretch>
              <a:fillRect/>
            </a:stretch>
          </p:blipFill>
          <p:spPr>
            <a:xfrm flipH="false" flipV="false">
              <a:off x="0" y="0"/>
              <a:ext cx="7804854" cy="3922390"/>
            </a:xfrm>
            <a:prstGeom prst="rect">
              <a:avLst/>
            </a:prstGeom>
          </p:spPr>
        </p:pic>
      </p:grpSp>
      <p:grpSp>
        <p:nvGrpSpPr>
          <p:cNvPr name="Group 6" id="6"/>
          <p:cNvGrpSpPr/>
          <p:nvPr/>
        </p:nvGrpSpPr>
        <p:grpSpPr>
          <a:xfrm rot="0">
            <a:off x="13373373" y="5143500"/>
            <a:ext cx="6696604" cy="6468911"/>
            <a:chOff x="0" y="0"/>
            <a:chExt cx="8928806" cy="8625214"/>
          </a:xfrm>
        </p:grpSpPr>
        <p:pic>
          <p:nvPicPr>
            <p:cNvPr name="Picture 7" id="7"/>
            <p:cNvPicPr>
              <a:picLocks noChangeAspect="true"/>
            </p:cNvPicPr>
            <p:nvPr/>
          </p:nvPicPr>
          <p:blipFill>
            <a:blip r:embed="rId4"/>
            <a:srcRect l="0" t="12530" r="0" b="12530"/>
            <a:stretch>
              <a:fillRect/>
            </a:stretch>
          </p:blipFill>
          <p:spPr>
            <a:xfrm flipH="false" flipV="false">
              <a:off x="0" y="0"/>
              <a:ext cx="8928806" cy="8625214"/>
            </a:xfrm>
            <a:prstGeom prst="rect">
              <a:avLst/>
            </a:prstGeom>
          </p:spPr>
        </p:pic>
      </p:grpSp>
      <p:sp>
        <p:nvSpPr>
          <p:cNvPr name="Freeform 8" id="8"/>
          <p:cNvSpPr/>
          <p:nvPr/>
        </p:nvSpPr>
        <p:spPr>
          <a:xfrm flipH="false" flipV="false" rot="0">
            <a:off x="1435612" y="-102785"/>
            <a:ext cx="15946906" cy="10875610"/>
          </a:xfrm>
          <a:custGeom>
            <a:avLst/>
            <a:gdLst/>
            <a:ahLst/>
            <a:cxnLst/>
            <a:rect r="r" b="b" t="t" l="l"/>
            <a:pathLst>
              <a:path h="10875610" w="15946906">
                <a:moveTo>
                  <a:pt x="0" y="0"/>
                </a:moveTo>
                <a:lnTo>
                  <a:pt x="15946906" y="0"/>
                </a:lnTo>
                <a:lnTo>
                  <a:pt x="15946906" y="10875610"/>
                </a:lnTo>
                <a:lnTo>
                  <a:pt x="0" y="10875610"/>
                </a:lnTo>
                <a:lnTo>
                  <a:pt x="0" y="0"/>
                </a:lnTo>
                <a:close/>
              </a:path>
            </a:pathLst>
          </a:custGeom>
          <a:blipFill>
            <a:blip r:embed="rId5"/>
            <a:stretch>
              <a:fillRect l="0" t="0" r="0" b="0"/>
            </a:stretch>
          </a:blipFill>
        </p:spPr>
      </p:sp>
    </p:spTree>
  </p:cSld>
  <p:clrMapOvr>
    <a:masterClrMapping/>
  </p:clrMapOvr>
  <p:transition spd="slow">
    <p:push dir="l"/>
  </p:transition>
</p:sld>
</file>

<file path=ppt/slides/slide1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103948" y="2889839"/>
            <a:ext cx="14409096" cy="6234395"/>
          </a:xfrm>
          <a:prstGeom prst="rect">
            <a:avLst/>
          </a:prstGeom>
        </p:spPr>
        <p:txBody>
          <a:bodyPr anchor="t" rtlCol="false" tIns="0" lIns="0" bIns="0" rIns="0">
            <a:spAutoFit/>
          </a:bodyPr>
          <a:lstStyle/>
          <a:p>
            <a:pPr algn="ctr">
              <a:lnSpc>
                <a:spcPts val="5496"/>
              </a:lnSpc>
            </a:pPr>
            <a:r>
              <a:rPr lang="en-US" sz="3926">
                <a:solidFill>
                  <a:srgbClr val="C1FF72"/>
                </a:solidFill>
                <a:latin typeface="Roboto Bold"/>
              </a:rPr>
              <a:t>• A public-key scheme for digital signature use only, combines hash and encryption </a:t>
            </a:r>
          </a:p>
          <a:p>
            <a:pPr algn="ctr">
              <a:lnSpc>
                <a:spcPts val="5496"/>
              </a:lnSpc>
            </a:pPr>
            <a:r>
              <a:rPr lang="en-US" sz="3926">
                <a:solidFill>
                  <a:srgbClr val="C1FF72"/>
                </a:solidFill>
                <a:latin typeface="Roboto Bold"/>
              </a:rPr>
              <a:t>• designed by NIST &amp; NSA in early 90's</a:t>
            </a:r>
          </a:p>
          <a:p>
            <a:pPr algn="ctr">
              <a:lnSpc>
                <a:spcPts val="5496"/>
              </a:lnSpc>
            </a:pPr>
            <a:r>
              <a:rPr lang="en-US" sz="3926">
                <a:solidFill>
                  <a:srgbClr val="C1FF72"/>
                </a:solidFill>
                <a:latin typeface="Roboto Bold"/>
              </a:rPr>
              <a:t> • DSS is the standard, DSA is the algorithm </a:t>
            </a:r>
          </a:p>
          <a:p>
            <a:pPr algn="ctr">
              <a:lnSpc>
                <a:spcPts val="5496"/>
              </a:lnSpc>
            </a:pPr>
            <a:r>
              <a:rPr lang="en-US" sz="3926">
                <a:solidFill>
                  <a:srgbClr val="C1FF72"/>
                </a:solidFill>
                <a:latin typeface="Roboto Bold"/>
              </a:rPr>
              <a:t>– Based on number theory </a:t>
            </a:r>
          </a:p>
          <a:p>
            <a:pPr algn="ctr">
              <a:lnSpc>
                <a:spcPts val="5496"/>
              </a:lnSpc>
            </a:pPr>
            <a:r>
              <a:rPr lang="en-US" sz="3926">
                <a:solidFill>
                  <a:srgbClr val="C1FF72"/>
                </a:solidFill>
                <a:latin typeface="Roboto Bold"/>
              </a:rPr>
              <a:t>– security depends on difficulty of computing discrete logarithms </a:t>
            </a:r>
          </a:p>
          <a:p>
            <a:pPr algn="ctr">
              <a:lnSpc>
                <a:spcPts val="5496"/>
              </a:lnSpc>
            </a:pPr>
            <a:r>
              <a:rPr lang="en-US" sz="3926">
                <a:solidFill>
                  <a:srgbClr val="C1FF72"/>
                </a:solidFill>
                <a:latin typeface="Roboto Bold"/>
              </a:rPr>
              <a:t>– creates a 320 bit signature, but with 512-1024 bit security </a:t>
            </a:r>
          </a:p>
          <a:p>
            <a:pPr algn="ctr">
              <a:lnSpc>
                <a:spcPts val="5496"/>
              </a:lnSpc>
            </a:pPr>
            <a:r>
              <a:rPr lang="en-US" sz="3926">
                <a:solidFill>
                  <a:srgbClr val="C1FF72"/>
                </a:solidFill>
                <a:latin typeface="Roboto Bold"/>
              </a:rPr>
              <a:t>– Computationally efficient</a:t>
            </a:r>
          </a:p>
        </p:txBody>
      </p:sp>
      <p:sp>
        <p:nvSpPr>
          <p:cNvPr name="TextBox 5" id="5"/>
          <p:cNvSpPr txBox="true"/>
          <p:nvPr/>
        </p:nvSpPr>
        <p:spPr>
          <a:xfrm rot="0">
            <a:off x="2465636" y="575310"/>
            <a:ext cx="13011899" cy="1935480"/>
          </a:xfrm>
          <a:prstGeom prst="rect">
            <a:avLst/>
          </a:prstGeom>
        </p:spPr>
        <p:txBody>
          <a:bodyPr anchor="t" rtlCol="false" tIns="0" lIns="0" bIns="0" rIns="0">
            <a:spAutoFit/>
          </a:bodyPr>
          <a:lstStyle/>
          <a:p>
            <a:pPr algn="ctr" marL="0" indent="0" lvl="0">
              <a:lnSpc>
                <a:spcPts val="7559"/>
              </a:lnSpc>
              <a:spcBef>
                <a:spcPct val="0"/>
              </a:spcBef>
            </a:pPr>
            <a:r>
              <a:rPr lang="en-US" sz="6999">
                <a:solidFill>
                  <a:srgbClr val="FF3131"/>
                </a:solidFill>
                <a:latin typeface="Body Grotesque Fit Thin"/>
              </a:rPr>
              <a:t>Digital Signature Standard (DSS)</a:t>
            </a:r>
          </a:p>
        </p:txBody>
      </p:sp>
      <p:grpSp>
        <p:nvGrpSpPr>
          <p:cNvPr name="Group 6" id="6"/>
          <p:cNvGrpSpPr/>
          <p:nvPr/>
        </p:nvGrpSpPr>
        <p:grpSpPr>
          <a:xfrm rot="-3265717">
            <a:off x="-1035445" y="1495142"/>
            <a:ext cx="5853640" cy="2941792"/>
            <a:chOff x="0" y="0"/>
            <a:chExt cx="7804854" cy="3922390"/>
          </a:xfrm>
        </p:grpSpPr>
        <p:pic>
          <p:nvPicPr>
            <p:cNvPr name="Picture 7" id="7"/>
            <p:cNvPicPr>
              <a:picLocks noChangeAspect="true"/>
            </p:cNvPicPr>
            <p:nvPr/>
          </p:nvPicPr>
          <p:blipFill>
            <a:blip r:embed="rId3"/>
            <a:srcRect l="2677" t="0" r="2677" b="0"/>
            <a:stretch>
              <a:fillRect/>
            </a:stretch>
          </p:blipFill>
          <p:spPr>
            <a:xfrm flipH="false" flipV="false">
              <a:off x="0" y="0"/>
              <a:ext cx="7804854" cy="3922390"/>
            </a:xfrm>
            <a:prstGeom prst="rect">
              <a:avLst/>
            </a:prstGeom>
          </p:spPr>
        </p:pic>
      </p:grpSp>
      <p:grpSp>
        <p:nvGrpSpPr>
          <p:cNvPr name="Group 8" id="8"/>
          <p:cNvGrpSpPr/>
          <p:nvPr/>
        </p:nvGrpSpPr>
        <p:grpSpPr>
          <a:xfrm rot="0">
            <a:off x="13373373" y="5143500"/>
            <a:ext cx="6696604" cy="6468911"/>
            <a:chOff x="0" y="0"/>
            <a:chExt cx="8928806" cy="8625214"/>
          </a:xfrm>
        </p:grpSpPr>
        <p:pic>
          <p:nvPicPr>
            <p:cNvPr name="Picture 9" id="9"/>
            <p:cNvPicPr>
              <a:picLocks noChangeAspect="true"/>
            </p:cNvPicPr>
            <p:nvPr/>
          </p:nvPicPr>
          <p:blipFill>
            <a:blip r:embed="rId4"/>
            <a:srcRect l="0" t="12530" r="0" b="12530"/>
            <a:stretch>
              <a:fillRect/>
            </a:stretch>
          </p:blipFill>
          <p:spPr>
            <a:xfrm flipH="false" flipV="false">
              <a:off x="0" y="0"/>
              <a:ext cx="8928806" cy="8625214"/>
            </a:xfrm>
            <a:prstGeom prst="rect">
              <a:avLst/>
            </a:prstGeom>
          </p:spPr>
        </p:pic>
      </p:grpSp>
    </p:spTree>
  </p:cSld>
  <p:clrMapOvr>
    <a:masterClrMapping/>
  </p:clrMapOvr>
  <p:transition spd="slow">
    <p:push dir="l"/>
  </p:transition>
</p:sld>
</file>

<file path=ppt/slides/slide1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765777" y="489333"/>
            <a:ext cx="11089135" cy="2776497"/>
          </a:xfrm>
          <a:prstGeom prst="rect">
            <a:avLst/>
          </a:prstGeom>
        </p:spPr>
        <p:txBody>
          <a:bodyPr anchor="t" rtlCol="false" tIns="0" lIns="0" bIns="0" rIns="0">
            <a:spAutoFit/>
          </a:bodyPr>
          <a:lstStyle/>
          <a:p>
            <a:pPr algn="r" marL="0" indent="0" lvl="0">
              <a:lnSpc>
                <a:spcPts val="21259"/>
              </a:lnSpc>
              <a:spcBef>
                <a:spcPct val="0"/>
              </a:spcBef>
            </a:pPr>
            <a:r>
              <a:rPr lang="en-US" sz="19684">
                <a:solidFill>
                  <a:srgbClr val="FFFFFF"/>
                </a:solidFill>
                <a:latin typeface="Body Grotesque Fit Thin"/>
              </a:rPr>
              <a:t>Thanks</a:t>
            </a:r>
          </a:p>
        </p:txBody>
      </p:sp>
      <p:sp>
        <p:nvSpPr>
          <p:cNvPr name="TextBox 5" id="5"/>
          <p:cNvSpPr txBox="true"/>
          <p:nvPr/>
        </p:nvSpPr>
        <p:spPr>
          <a:xfrm rot="0">
            <a:off x="13351655" y="9528230"/>
            <a:ext cx="4503258" cy="459421"/>
          </a:xfrm>
          <a:prstGeom prst="rect">
            <a:avLst/>
          </a:prstGeom>
        </p:spPr>
        <p:txBody>
          <a:bodyPr anchor="t" rtlCol="false" tIns="0" lIns="0" bIns="0" rIns="0">
            <a:spAutoFit/>
          </a:bodyPr>
          <a:lstStyle/>
          <a:p>
            <a:pPr algn="r">
              <a:lnSpc>
                <a:spcPts val="3532"/>
              </a:lnSpc>
            </a:pPr>
            <a:r>
              <a:rPr lang="en-US" sz="3270">
                <a:solidFill>
                  <a:srgbClr val="FFFFFF"/>
                </a:solidFill>
                <a:latin typeface="Body Grotesque Fit"/>
              </a:rPr>
              <a:t>intro to crypto</a:t>
            </a:r>
          </a:p>
        </p:txBody>
      </p:sp>
      <p:grpSp>
        <p:nvGrpSpPr>
          <p:cNvPr name="Group 6" id="6"/>
          <p:cNvGrpSpPr/>
          <p:nvPr/>
        </p:nvGrpSpPr>
        <p:grpSpPr>
          <a:xfrm rot="-3265717">
            <a:off x="341398" y="2218076"/>
            <a:ext cx="8868220" cy="4341558"/>
            <a:chOff x="0" y="0"/>
            <a:chExt cx="11824293" cy="5788744"/>
          </a:xfrm>
        </p:grpSpPr>
        <p:pic>
          <p:nvPicPr>
            <p:cNvPr name="Picture 7" id="7"/>
            <p:cNvPicPr>
              <a:picLocks noChangeAspect="true"/>
            </p:cNvPicPr>
            <p:nvPr/>
          </p:nvPicPr>
          <p:blipFill>
            <a:blip r:embed="rId3"/>
            <a:srcRect l="1421" t="0" r="1421" b="0"/>
            <a:stretch>
              <a:fillRect/>
            </a:stretch>
          </p:blipFill>
          <p:spPr>
            <a:xfrm flipH="false" flipV="false">
              <a:off x="0" y="0"/>
              <a:ext cx="11824293" cy="5788744"/>
            </a:xfrm>
            <a:prstGeom prst="rect">
              <a:avLst/>
            </a:prstGeom>
          </p:spPr>
        </p:pic>
      </p:grpSp>
      <p:sp>
        <p:nvSpPr>
          <p:cNvPr name="Freeform 8" id="8"/>
          <p:cNvSpPr/>
          <p:nvPr/>
        </p:nvSpPr>
        <p:spPr>
          <a:xfrm flipH="false" flipV="false" rot="-3491833">
            <a:off x="2961292" y="901562"/>
            <a:ext cx="3920693" cy="7450249"/>
          </a:xfrm>
          <a:custGeom>
            <a:avLst/>
            <a:gdLst/>
            <a:ahLst/>
            <a:cxnLst/>
            <a:rect r="r" b="b" t="t" l="l"/>
            <a:pathLst>
              <a:path h="7450249" w="3920693">
                <a:moveTo>
                  <a:pt x="0" y="0"/>
                </a:moveTo>
                <a:lnTo>
                  <a:pt x="3920693" y="0"/>
                </a:lnTo>
                <a:lnTo>
                  <a:pt x="3920693" y="7450249"/>
                </a:lnTo>
                <a:lnTo>
                  <a:pt x="0" y="7450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43173"/>
            <a:ext cx="16982260" cy="5029836"/>
          </a:xfrm>
          <a:prstGeom prst="rect">
            <a:avLst/>
          </a:prstGeom>
        </p:spPr>
        <p:txBody>
          <a:bodyPr anchor="t" rtlCol="false" tIns="0" lIns="0" bIns="0" rIns="0">
            <a:spAutoFit/>
          </a:bodyPr>
          <a:lstStyle/>
          <a:p>
            <a:pPr algn="l">
              <a:lnSpc>
                <a:spcPts val="5739"/>
              </a:lnSpc>
            </a:pPr>
            <a:r>
              <a:rPr lang="en-US" sz="4099">
                <a:solidFill>
                  <a:srgbClr val="FFFFFF"/>
                </a:solidFill>
                <a:latin typeface="Body Grotesque Fit"/>
              </a:rPr>
              <a:t>• two requirements for secure use of symmetric encryption: </a:t>
            </a:r>
          </a:p>
          <a:p>
            <a:pPr algn="l">
              <a:lnSpc>
                <a:spcPts val="5739"/>
              </a:lnSpc>
            </a:pPr>
            <a:r>
              <a:rPr lang="en-US" sz="4099">
                <a:solidFill>
                  <a:srgbClr val="FFFFFF"/>
                </a:solidFill>
                <a:latin typeface="Body Grotesque Fit"/>
              </a:rPr>
              <a:t>– a strong encryption algorithm (keeping key secret is sufficient for security) </a:t>
            </a:r>
          </a:p>
          <a:p>
            <a:pPr algn="l">
              <a:lnSpc>
                <a:spcPts val="5739"/>
              </a:lnSpc>
            </a:pPr>
            <a:r>
              <a:rPr lang="en-US" sz="4099">
                <a:solidFill>
                  <a:srgbClr val="FFFFFF"/>
                </a:solidFill>
                <a:latin typeface="Body Grotesque Fit"/>
              </a:rPr>
              <a:t>– a secret key known only to sender / receiver Y = EK (X) </a:t>
            </a:r>
          </a:p>
          <a:p>
            <a:pPr algn="l">
              <a:lnSpc>
                <a:spcPts val="5739"/>
              </a:lnSpc>
            </a:pPr>
            <a:r>
              <a:rPr lang="en-US" sz="4099">
                <a:solidFill>
                  <a:srgbClr val="FFFFFF"/>
                </a:solidFill>
                <a:latin typeface="Body Grotesque Fit"/>
              </a:rPr>
              <a:t>X = DK (Y) </a:t>
            </a:r>
          </a:p>
          <a:p>
            <a:pPr algn="l">
              <a:lnSpc>
                <a:spcPts val="5739"/>
              </a:lnSpc>
            </a:pPr>
            <a:r>
              <a:rPr lang="en-US" sz="4099">
                <a:solidFill>
                  <a:srgbClr val="FFFFFF"/>
                </a:solidFill>
                <a:latin typeface="Body Grotesque Fit"/>
              </a:rPr>
              <a:t>• assume encryption algorithm is known </a:t>
            </a:r>
          </a:p>
          <a:p>
            <a:pPr algn="l">
              <a:lnSpc>
                <a:spcPts val="5739"/>
              </a:lnSpc>
            </a:pPr>
            <a:r>
              <a:rPr lang="en-US" sz="4099">
                <a:solidFill>
                  <a:srgbClr val="FFFFFF"/>
                </a:solidFill>
                <a:latin typeface="Body Grotesque Fit"/>
              </a:rPr>
              <a:t>• implies a secure channel to distribute key</a:t>
            </a:r>
          </a:p>
        </p:txBody>
      </p:sp>
      <p:sp>
        <p:nvSpPr>
          <p:cNvPr name="TextBox 5" id="5"/>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Symmetric Encryption</a:t>
            </a:r>
          </a:p>
        </p:txBody>
      </p:sp>
      <p:grpSp>
        <p:nvGrpSpPr>
          <p:cNvPr name="Group 6" id="6"/>
          <p:cNvGrpSpPr/>
          <p:nvPr/>
        </p:nvGrpSpPr>
        <p:grpSpPr>
          <a:xfrm rot="0">
            <a:off x="1028700" y="6143938"/>
            <a:ext cx="6360082" cy="6228724"/>
            <a:chOff x="0" y="0"/>
            <a:chExt cx="8480109" cy="8304965"/>
          </a:xfrm>
        </p:grpSpPr>
        <p:pic>
          <p:nvPicPr>
            <p:cNvPr name="Picture 7" id="7"/>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8" id="8"/>
          <p:cNvGrpSpPr/>
          <p:nvPr/>
        </p:nvGrpSpPr>
        <p:grpSpPr>
          <a:xfrm rot="0">
            <a:off x="14425070" y="-2674201"/>
            <a:ext cx="6487566" cy="6948098"/>
            <a:chOff x="0" y="0"/>
            <a:chExt cx="8650087" cy="9264131"/>
          </a:xfrm>
        </p:grpSpPr>
        <p:pic>
          <p:nvPicPr>
            <p:cNvPr name="Picture 9" id="9"/>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43173"/>
            <a:ext cx="16982260" cy="5753736"/>
          </a:xfrm>
          <a:prstGeom prst="rect">
            <a:avLst/>
          </a:prstGeom>
        </p:spPr>
        <p:txBody>
          <a:bodyPr anchor="t" rtlCol="false" tIns="0" lIns="0" bIns="0" rIns="0">
            <a:spAutoFit/>
          </a:bodyPr>
          <a:lstStyle/>
          <a:p>
            <a:pPr algn="l">
              <a:lnSpc>
                <a:spcPts val="5739"/>
              </a:lnSpc>
            </a:pPr>
            <a:r>
              <a:rPr lang="en-US" sz="4099">
                <a:solidFill>
                  <a:srgbClr val="FFFFFF"/>
                </a:solidFill>
                <a:latin typeface="Body Grotesque Fit"/>
              </a:rPr>
              <a:t>can characterize by: </a:t>
            </a:r>
          </a:p>
          <a:p>
            <a:pPr algn="l">
              <a:lnSpc>
                <a:spcPts val="5739"/>
              </a:lnSpc>
            </a:pPr>
            <a:r>
              <a:rPr lang="en-US" sz="4099">
                <a:solidFill>
                  <a:srgbClr val="FFFFFF"/>
                </a:solidFill>
                <a:latin typeface="Body Grotesque Fit"/>
              </a:rPr>
              <a:t>– type of encryption operations used • substitution / transposition / product systems </a:t>
            </a:r>
          </a:p>
          <a:p>
            <a:pPr algn="l">
              <a:lnSpc>
                <a:spcPts val="5739"/>
              </a:lnSpc>
            </a:pPr>
            <a:r>
              <a:rPr lang="en-US" sz="4099">
                <a:solidFill>
                  <a:srgbClr val="FFFFFF"/>
                </a:solidFill>
                <a:latin typeface="Body Grotesque Fit"/>
              </a:rPr>
              <a:t>– number of keys used </a:t>
            </a:r>
          </a:p>
          <a:p>
            <a:pPr algn="l">
              <a:lnSpc>
                <a:spcPts val="5739"/>
              </a:lnSpc>
            </a:pPr>
            <a:r>
              <a:rPr lang="en-US" sz="4099">
                <a:solidFill>
                  <a:srgbClr val="FFFFFF"/>
                </a:solidFill>
                <a:latin typeface="Body Grotesque Fit"/>
              </a:rPr>
              <a:t>• single-key or private / two-key or public – way in which plaintext is processed </a:t>
            </a:r>
          </a:p>
          <a:p>
            <a:pPr algn="l">
              <a:lnSpc>
                <a:spcPts val="5739"/>
              </a:lnSpc>
            </a:pPr>
            <a:r>
              <a:rPr lang="en-US" sz="4099">
                <a:solidFill>
                  <a:srgbClr val="FFFFFF"/>
                </a:solidFill>
                <a:latin typeface="Body Grotesque Fit"/>
              </a:rPr>
              <a:t>• Block: process one block of elements a time </a:t>
            </a:r>
          </a:p>
          <a:p>
            <a:pPr algn="l">
              <a:lnSpc>
                <a:spcPts val="5739"/>
              </a:lnSpc>
            </a:pPr>
            <a:r>
              <a:rPr lang="en-US" sz="4099">
                <a:solidFill>
                  <a:srgbClr val="FFFFFF"/>
                </a:solidFill>
                <a:latin typeface="Body Grotesque Fit"/>
              </a:rPr>
              <a:t>• Stream: continuous input, output one element a time</a:t>
            </a:r>
          </a:p>
        </p:txBody>
      </p:sp>
      <p:sp>
        <p:nvSpPr>
          <p:cNvPr name="TextBox 5" id="5"/>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Cryptography</a:t>
            </a:r>
          </a:p>
        </p:txBody>
      </p:sp>
      <p:grpSp>
        <p:nvGrpSpPr>
          <p:cNvPr name="Group 6" id="6"/>
          <p:cNvGrpSpPr/>
          <p:nvPr/>
        </p:nvGrpSpPr>
        <p:grpSpPr>
          <a:xfrm rot="0">
            <a:off x="1028700" y="6143938"/>
            <a:ext cx="6360082" cy="6228724"/>
            <a:chOff x="0" y="0"/>
            <a:chExt cx="8480109" cy="8304965"/>
          </a:xfrm>
        </p:grpSpPr>
        <p:pic>
          <p:nvPicPr>
            <p:cNvPr name="Picture 7" id="7"/>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8" id="8"/>
          <p:cNvGrpSpPr/>
          <p:nvPr/>
        </p:nvGrpSpPr>
        <p:grpSpPr>
          <a:xfrm rot="0">
            <a:off x="14425070" y="-2674201"/>
            <a:ext cx="6487566" cy="6948098"/>
            <a:chOff x="0" y="0"/>
            <a:chExt cx="8650087" cy="9264131"/>
          </a:xfrm>
        </p:grpSpPr>
        <p:pic>
          <p:nvPicPr>
            <p:cNvPr name="Picture 9" id="9"/>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43173"/>
            <a:ext cx="16982260" cy="4305936"/>
          </a:xfrm>
          <a:prstGeom prst="rect">
            <a:avLst/>
          </a:prstGeom>
        </p:spPr>
        <p:txBody>
          <a:bodyPr anchor="t" rtlCol="false" tIns="0" lIns="0" bIns="0" rIns="0">
            <a:spAutoFit/>
          </a:bodyPr>
          <a:lstStyle/>
          <a:p>
            <a:pPr algn="l">
              <a:lnSpc>
                <a:spcPts val="5739"/>
              </a:lnSpc>
            </a:pPr>
            <a:r>
              <a:rPr lang="en-US" sz="4099">
                <a:solidFill>
                  <a:srgbClr val="FFFFFF"/>
                </a:solidFill>
                <a:latin typeface="Body Grotesque Fit"/>
              </a:rPr>
              <a:t>• ciphertext only – know a) algorithm b) ciphertext </a:t>
            </a:r>
          </a:p>
          <a:p>
            <a:pPr algn="l">
              <a:lnSpc>
                <a:spcPts val="5739"/>
              </a:lnSpc>
            </a:pPr>
            <a:r>
              <a:rPr lang="en-US" sz="4099">
                <a:solidFill>
                  <a:srgbClr val="FFFFFF"/>
                </a:solidFill>
                <a:latin typeface="Body Grotesque Fit"/>
              </a:rPr>
              <a:t>• known plaintext – know some given plaintext/ciphertext pairs </a:t>
            </a:r>
          </a:p>
          <a:p>
            <a:pPr algn="l">
              <a:lnSpc>
                <a:spcPts val="5739"/>
              </a:lnSpc>
            </a:pPr>
            <a:r>
              <a:rPr lang="en-US" sz="4099">
                <a:solidFill>
                  <a:srgbClr val="FFFFFF"/>
                </a:solidFill>
                <a:latin typeface="Body Grotesque Fit"/>
              </a:rPr>
              <a:t>• chosen plaintext – select plaintext and obtain ciphertext </a:t>
            </a:r>
          </a:p>
          <a:p>
            <a:pPr algn="l">
              <a:lnSpc>
                <a:spcPts val="5739"/>
              </a:lnSpc>
            </a:pPr>
            <a:r>
              <a:rPr lang="en-US" sz="4099">
                <a:solidFill>
                  <a:srgbClr val="FFFFFF"/>
                </a:solidFill>
                <a:latin typeface="Body Grotesque Fit"/>
              </a:rPr>
              <a:t>• chosen ciphertext – select ciphertext and obtain plaintext </a:t>
            </a:r>
          </a:p>
          <a:p>
            <a:pPr algn="l">
              <a:lnSpc>
                <a:spcPts val="5739"/>
              </a:lnSpc>
            </a:pPr>
            <a:r>
              <a:rPr lang="en-US" sz="4099">
                <a:solidFill>
                  <a:srgbClr val="FFFFFF"/>
                </a:solidFill>
                <a:latin typeface="Body Grotesque Fit"/>
              </a:rPr>
              <a:t>• chosen text – select either plaintext or ciphertext to en/decrypt to attack cipher</a:t>
            </a:r>
          </a:p>
        </p:txBody>
      </p:sp>
      <p:sp>
        <p:nvSpPr>
          <p:cNvPr name="TextBox 5" id="5"/>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Types of Cryptanalytic Attacks</a:t>
            </a:r>
          </a:p>
        </p:txBody>
      </p:sp>
      <p:grpSp>
        <p:nvGrpSpPr>
          <p:cNvPr name="Group 6" id="6"/>
          <p:cNvGrpSpPr/>
          <p:nvPr/>
        </p:nvGrpSpPr>
        <p:grpSpPr>
          <a:xfrm rot="0">
            <a:off x="1028700" y="6143938"/>
            <a:ext cx="6360082" cy="6228724"/>
            <a:chOff x="0" y="0"/>
            <a:chExt cx="8480109" cy="8304965"/>
          </a:xfrm>
        </p:grpSpPr>
        <p:pic>
          <p:nvPicPr>
            <p:cNvPr name="Picture 7" id="7"/>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8" id="8"/>
          <p:cNvGrpSpPr/>
          <p:nvPr/>
        </p:nvGrpSpPr>
        <p:grpSpPr>
          <a:xfrm rot="0">
            <a:off x="14425070" y="-2674201"/>
            <a:ext cx="6487566" cy="6948098"/>
            <a:chOff x="0" y="0"/>
            <a:chExt cx="8650087" cy="9264131"/>
          </a:xfrm>
        </p:grpSpPr>
        <p:pic>
          <p:nvPicPr>
            <p:cNvPr name="Picture 9" id="9"/>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11218" r="0" b="11218"/>
            <a:stretch>
              <a:fillRect/>
            </a:stretch>
          </p:blipFill>
          <p:spPr>
            <a:xfrm flipH="false" flipV="false">
              <a:off x="0" y="0"/>
              <a:ext cx="24384000" cy="13716000"/>
            </a:xfrm>
            <a:prstGeom prst="rect">
              <a:avLst/>
            </a:prstGeom>
          </p:spPr>
        </p:pic>
      </p:grpSp>
      <p:grpSp>
        <p:nvGrpSpPr>
          <p:cNvPr name="Group 4" id="4"/>
          <p:cNvGrpSpPr/>
          <p:nvPr/>
        </p:nvGrpSpPr>
        <p:grpSpPr>
          <a:xfrm rot="0">
            <a:off x="1028700" y="6143938"/>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4425070" y="-2674201"/>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6143938"/>
            <a:ext cx="6360082" cy="6228724"/>
            <a:chOff x="0" y="0"/>
            <a:chExt cx="8480109" cy="8304965"/>
          </a:xfrm>
        </p:grpSpPr>
        <p:pic>
          <p:nvPicPr>
            <p:cNvPr name="Picture 3" id="3"/>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grpSp>
        <p:nvGrpSpPr>
          <p:cNvPr name="Group 4" id="4"/>
          <p:cNvGrpSpPr/>
          <p:nvPr/>
        </p:nvGrpSpPr>
        <p:grpSpPr>
          <a:xfrm rot="0">
            <a:off x="14425070" y="-2674201"/>
            <a:ext cx="6487566" cy="6948098"/>
            <a:chOff x="0" y="0"/>
            <a:chExt cx="8650087" cy="9264131"/>
          </a:xfrm>
        </p:grpSpPr>
        <p:pic>
          <p:nvPicPr>
            <p:cNvPr name="Picture 5" id="5"/>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
        <p:nvSpPr>
          <p:cNvPr name="Freeform 6" id="6"/>
          <p:cNvSpPr/>
          <p:nvPr/>
        </p:nvSpPr>
        <p:spPr>
          <a:xfrm flipH="false" flipV="false" rot="0">
            <a:off x="2588530" y="335032"/>
            <a:ext cx="13322263" cy="9427549"/>
          </a:xfrm>
          <a:custGeom>
            <a:avLst/>
            <a:gdLst/>
            <a:ahLst/>
            <a:cxnLst/>
            <a:rect r="r" b="b" t="t" l="l"/>
            <a:pathLst>
              <a:path h="9427549" w="13322263">
                <a:moveTo>
                  <a:pt x="0" y="0"/>
                </a:moveTo>
                <a:lnTo>
                  <a:pt x="13322263" y="0"/>
                </a:lnTo>
                <a:lnTo>
                  <a:pt x="13322263" y="9427549"/>
                </a:lnTo>
                <a:lnTo>
                  <a:pt x="0" y="9427549"/>
                </a:lnTo>
                <a:lnTo>
                  <a:pt x="0" y="0"/>
                </a:lnTo>
                <a:close/>
              </a:path>
            </a:pathLst>
          </a:custGeom>
          <a:blipFill>
            <a:blip r:embed="rId4"/>
            <a:stretch>
              <a:fillRect l="0" t="0" r="0" b="0"/>
            </a:stretch>
          </a:blipFill>
        </p:spPr>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6143938"/>
            <a:ext cx="6360082" cy="6228724"/>
            <a:chOff x="0" y="0"/>
            <a:chExt cx="8480109" cy="8304965"/>
          </a:xfrm>
        </p:grpSpPr>
        <p:pic>
          <p:nvPicPr>
            <p:cNvPr name="Picture 3" id="3"/>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grpSp>
        <p:nvGrpSpPr>
          <p:cNvPr name="Group 4" id="4"/>
          <p:cNvGrpSpPr/>
          <p:nvPr/>
        </p:nvGrpSpPr>
        <p:grpSpPr>
          <a:xfrm rot="0">
            <a:off x="14425070" y="-2674201"/>
            <a:ext cx="6487566" cy="6948098"/>
            <a:chOff x="0" y="0"/>
            <a:chExt cx="8650087" cy="9264131"/>
          </a:xfrm>
        </p:grpSpPr>
        <p:pic>
          <p:nvPicPr>
            <p:cNvPr name="Picture 5" id="5"/>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
        <p:nvSpPr>
          <p:cNvPr name="Freeform 6" id="6"/>
          <p:cNvSpPr/>
          <p:nvPr/>
        </p:nvSpPr>
        <p:spPr>
          <a:xfrm flipH="false" flipV="false" rot="0">
            <a:off x="6626012" y="5598823"/>
            <a:ext cx="10941818" cy="3261960"/>
          </a:xfrm>
          <a:custGeom>
            <a:avLst/>
            <a:gdLst/>
            <a:ahLst/>
            <a:cxnLst/>
            <a:rect r="r" b="b" t="t" l="l"/>
            <a:pathLst>
              <a:path h="3261960" w="10941818">
                <a:moveTo>
                  <a:pt x="0" y="0"/>
                </a:moveTo>
                <a:lnTo>
                  <a:pt x="10941818" y="0"/>
                </a:lnTo>
                <a:lnTo>
                  <a:pt x="10941818" y="3261960"/>
                </a:lnTo>
                <a:lnTo>
                  <a:pt x="0" y="3261960"/>
                </a:lnTo>
                <a:lnTo>
                  <a:pt x="0" y="0"/>
                </a:lnTo>
                <a:close/>
              </a:path>
            </a:pathLst>
          </a:custGeom>
          <a:blipFill>
            <a:blip r:embed="rId4"/>
            <a:stretch>
              <a:fillRect l="0" t="0" r="0" b="0"/>
            </a:stretch>
          </a:blipFill>
        </p:spPr>
      </p:sp>
      <p:sp>
        <p:nvSpPr>
          <p:cNvPr name="TextBox 7" id="7"/>
          <p:cNvSpPr txBox="true"/>
          <p:nvPr/>
        </p:nvSpPr>
        <p:spPr>
          <a:xfrm rot="0">
            <a:off x="1551087" y="367877"/>
            <a:ext cx="15185827" cy="4008502"/>
          </a:xfrm>
          <a:prstGeom prst="rect">
            <a:avLst/>
          </a:prstGeom>
        </p:spPr>
        <p:txBody>
          <a:bodyPr anchor="t" rtlCol="false" tIns="0" lIns="0" bIns="0" rIns="0">
            <a:spAutoFit/>
          </a:bodyPr>
          <a:lstStyle/>
          <a:p>
            <a:pPr algn="ctr">
              <a:lnSpc>
                <a:spcPts val="5292"/>
              </a:lnSpc>
              <a:spcBef>
                <a:spcPct val="0"/>
              </a:spcBef>
            </a:pPr>
            <a:r>
              <a:rPr lang="en-US" sz="4900">
                <a:solidFill>
                  <a:srgbClr val="FF3131"/>
                </a:solidFill>
                <a:latin typeface="Body Grotesque Fit Thin"/>
              </a:rPr>
              <a:t>Monoalphabetic Cipher</a:t>
            </a:r>
          </a:p>
          <a:p>
            <a:pPr algn="ctr">
              <a:lnSpc>
                <a:spcPts val="5292"/>
              </a:lnSpc>
              <a:spcBef>
                <a:spcPct val="0"/>
              </a:spcBef>
            </a:pPr>
            <a:r>
              <a:rPr lang="en-US" sz="4900">
                <a:solidFill>
                  <a:srgbClr val="FFFFFF"/>
                </a:solidFill>
                <a:latin typeface="Body Grotesque Fit Thin"/>
              </a:rPr>
              <a:t>• rather than just shifting the alphabet</a:t>
            </a:r>
          </a:p>
          <a:p>
            <a:pPr algn="ctr">
              <a:lnSpc>
                <a:spcPts val="5292"/>
              </a:lnSpc>
              <a:spcBef>
                <a:spcPct val="0"/>
              </a:spcBef>
            </a:pPr>
            <a:r>
              <a:rPr lang="en-US" sz="4900">
                <a:solidFill>
                  <a:srgbClr val="FFFFFF"/>
                </a:solidFill>
                <a:latin typeface="Body Grotesque Fit Thin"/>
              </a:rPr>
              <a:t>• could shuffle the letters arbitrarily</a:t>
            </a:r>
          </a:p>
          <a:p>
            <a:pPr algn="ctr">
              <a:lnSpc>
                <a:spcPts val="5292"/>
              </a:lnSpc>
              <a:spcBef>
                <a:spcPct val="0"/>
              </a:spcBef>
            </a:pPr>
            <a:r>
              <a:rPr lang="en-US" sz="4900">
                <a:solidFill>
                  <a:srgbClr val="FFFFFF"/>
                </a:solidFill>
                <a:latin typeface="Body Grotesque Fit Thin"/>
              </a:rPr>
              <a:t>• each plaintext letter maps to a different random</a:t>
            </a:r>
          </a:p>
          <a:p>
            <a:pPr algn="ctr">
              <a:lnSpc>
                <a:spcPts val="5292"/>
              </a:lnSpc>
              <a:spcBef>
                <a:spcPct val="0"/>
              </a:spcBef>
            </a:pPr>
            <a:r>
              <a:rPr lang="en-US" sz="4900">
                <a:solidFill>
                  <a:srgbClr val="FFFFFF"/>
                </a:solidFill>
                <a:latin typeface="Body Grotesque Fit Thin"/>
              </a:rPr>
              <a:t>ciphertext letter</a:t>
            </a:r>
          </a:p>
          <a:p>
            <a:pPr algn="ctr">
              <a:lnSpc>
                <a:spcPts val="5292"/>
              </a:lnSpc>
              <a:spcBef>
                <a:spcPct val="0"/>
              </a:spcBef>
            </a:pPr>
            <a:r>
              <a:rPr lang="en-US" sz="4900">
                <a:solidFill>
                  <a:srgbClr val="FFFFFF"/>
                </a:solidFill>
                <a:latin typeface="Body Grotesque Fit Thin"/>
              </a:rPr>
              <a:t>• hence key is 26 letters long</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6143938"/>
            <a:ext cx="6360082" cy="6228724"/>
            <a:chOff x="0" y="0"/>
            <a:chExt cx="8480109" cy="8304965"/>
          </a:xfrm>
        </p:grpSpPr>
        <p:pic>
          <p:nvPicPr>
            <p:cNvPr name="Picture 3" id="3"/>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grpSp>
        <p:nvGrpSpPr>
          <p:cNvPr name="Group 4" id="4"/>
          <p:cNvGrpSpPr/>
          <p:nvPr/>
        </p:nvGrpSpPr>
        <p:grpSpPr>
          <a:xfrm rot="0">
            <a:off x="14425070" y="-2674201"/>
            <a:ext cx="6487566" cy="6948098"/>
            <a:chOff x="0" y="0"/>
            <a:chExt cx="8650087" cy="9264131"/>
          </a:xfrm>
        </p:grpSpPr>
        <p:pic>
          <p:nvPicPr>
            <p:cNvPr name="Picture 5" id="5"/>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
        <p:nvSpPr>
          <p:cNvPr name="Freeform 6" id="6"/>
          <p:cNvSpPr/>
          <p:nvPr/>
        </p:nvSpPr>
        <p:spPr>
          <a:xfrm flipH="false" flipV="false" rot="0">
            <a:off x="6626012" y="5598823"/>
            <a:ext cx="10941818" cy="3261960"/>
          </a:xfrm>
          <a:custGeom>
            <a:avLst/>
            <a:gdLst/>
            <a:ahLst/>
            <a:cxnLst/>
            <a:rect r="r" b="b" t="t" l="l"/>
            <a:pathLst>
              <a:path h="3261960" w="10941818">
                <a:moveTo>
                  <a:pt x="0" y="0"/>
                </a:moveTo>
                <a:lnTo>
                  <a:pt x="10941818" y="0"/>
                </a:lnTo>
                <a:lnTo>
                  <a:pt x="10941818" y="3261960"/>
                </a:lnTo>
                <a:lnTo>
                  <a:pt x="0" y="3261960"/>
                </a:lnTo>
                <a:lnTo>
                  <a:pt x="0" y="0"/>
                </a:lnTo>
                <a:close/>
              </a:path>
            </a:pathLst>
          </a:custGeom>
          <a:blipFill>
            <a:blip r:embed="rId4"/>
            <a:stretch>
              <a:fillRect l="0" t="0" r="0" b="0"/>
            </a:stretch>
          </a:blipFill>
        </p:spPr>
      </p:sp>
      <p:sp>
        <p:nvSpPr>
          <p:cNvPr name="TextBox 7" id="7"/>
          <p:cNvSpPr txBox="true"/>
          <p:nvPr/>
        </p:nvSpPr>
        <p:spPr>
          <a:xfrm rot="0">
            <a:off x="0" y="367877"/>
            <a:ext cx="18288000" cy="3341752"/>
          </a:xfrm>
          <a:prstGeom prst="rect">
            <a:avLst/>
          </a:prstGeom>
        </p:spPr>
        <p:txBody>
          <a:bodyPr anchor="t" rtlCol="false" tIns="0" lIns="0" bIns="0" rIns="0">
            <a:spAutoFit/>
          </a:bodyPr>
          <a:lstStyle/>
          <a:p>
            <a:pPr algn="ctr">
              <a:lnSpc>
                <a:spcPts val="5292"/>
              </a:lnSpc>
            </a:pPr>
            <a:r>
              <a:rPr lang="en-US" sz="4900">
                <a:solidFill>
                  <a:srgbClr val="FFFFFF"/>
                </a:solidFill>
                <a:latin typeface="Body Grotesque Fit Thin"/>
              </a:rPr>
              <a:t>now have a total of 26! = 4 x 10^26 keys </a:t>
            </a:r>
          </a:p>
          <a:p>
            <a:pPr algn="ctr">
              <a:lnSpc>
                <a:spcPts val="5292"/>
              </a:lnSpc>
            </a:pPr>
            <a:r>
              <a:rPr lang="en-US" sz="4900">
                <a:solidFill>
                  <a:srgbClr val="FFFFFF"/>
                </a:solidFill>
                <a:latin typeface="Body Grotesque Fit Thin"/>
              </a:rPr>
              <a:t>• with so many keys, might think is secure – The simplicity and strength of the monoalphabetic substitution cipher dominated for the first millenium AD. </a:t>
            </a:r>
          </a:p>
          <a:p>
            <a:pPr algn="ctr">
              <a:lnSpc>
                <a:spcPts val="5292"/>
              </a:lnSpc>
              <a:spcBef>
                <a:spcPct val="0"/>
              </a:spcBef>
            </a:pPr>
            <a:r>
              <a:rPr lang="en-US" sz="4900">
                <a:solidFill>
                  <a:srgbClr val="FFFFFF"/>
                </a:solidFill>
                <a:latin typeface="Body Grotesque Fit Thin"/>
              </a:rPr>
              <a:t>• but would be !!!WRONG!!!</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893721" y="497980"/>
            <a:ext cx="26638955" cy="13574138"/>
            <a:chOff x="0" y="0"/>
            <a:chExt cx="35518607" cy="18098850"/>
          </a:xfrm>
        </p:grpSpPr>
        <p:pic>
          <p:nvPicPr>
            <p:cNvPr name="Picture 5" id="5"/>
            <p:cNvPicPr>
              <a:picLocks noChangeAspect="true"/>
            </p:cNvPicPr>
            <p:nvPr/>
          </p:nvPicPr>
          <p:blipFill>
            <a:blip r:embed="rId3"/>
            <a:srcRect l="0" t="30234" r="0" b="30234"/>
            <a:stretch>
              <a:fillRect/>
            </a:stretch>
          </p:blipFill>
          <p:spPr>
            <a:xfrm flipH="false" flipV="false">
              <a:off x="0" y="0"/>
              <a:ext cx="35518607" cy="18098850"/>
            </a:xfrm>
            <a:prstGeom prst="rect">
              <a:avLst/>
            </a:prstGeom>
          </p:spPr>
        </p:pic>
      </p:grpSp>
      <p:sp>
        <p:nvSpPr>
          <p:cNvPr name="Freeform 6" id="6"/>
          <p:cNvSpPr/>
          <p:nvPr/>
        </p:nvSpPr>
        <p:spPr>
          <a:xfrm flipH="false" flipV="false" rot="0">
            <a:off x="9717598" y="1212019"/>
            <a:ext cx="6294652" cy="6294652"/>
          </a:xfrm>
          <a:custGeom>
            <a:avLst/>
            <a:gdLst/>
            <a:ahLst/>
            <a:cxnLst/>
            <a:rect r="r" b="b" t="t" l="l"/>
            <a:pathLst>
              <a:path h="6294652" w="6294652">
                <a:moveTo>
                  <a:pt x="0" y="0"/>
                </a:moveTo>
                <a:lnTo>
                  <a:pt x="6294652" y="0"/>
                </a:lnTo>
                <a:lnTo>
                  <a:pt x="6294652" y="6294652"/>
                </a:lnTo>
                <a:lnTo>
                  <a:pt x="0" y="6294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012214" y="640473"/>
            <a:ext cx="10611180" cy="9646527"/>
          </a:xfrm>
          <a:custGeom>
            <a:avLst/>
            <a:gdLst/>
            <a:ahLst/>
            <a:cxnLst/>
            <a:rect r="r" b="b" t="t" l="l"/>
            <a:pathLst>
              <a:path h="9646527" w="10611180">
                <a:moveTo>
                  <a:pt x="0" y="0"/>
                </a:moveTo>
                <a:lnTo>
                  <a:pt x="10611179" y="0"/>
                </a:lnTo>
                <a:lnTo>
                  <a:pt x="10611179" y="9646527"/>
                </a:lnTo>
                <a:lnTo>
                  <a:pt x="0" y="9646527"/>
                </a:lnTo>
                <a:lnTo>
                  <a:pt x="0" y="0"/>
                </a:lnTo>
                <a:close/>
              </a:path>
            </a:pathLst>
          </a:custGeom>
          <a:blipFill>
            <a:blip r:embed="rId6"/>
            <a:stretch>
              <a:fillRect l="0" t="0" r="0" b="0"/>
            </a:stretch>
          </a:blipFill>
        </p:spPr>
      </p:sp>
      <p:sp>
        <p:nvSpPr>
          <p:cNvPr name="TextBox 8" id="8"/>
          <p:cNvSpPr txBox="true"/>
          <p:nvPr/>
        </p:nvSpPr>
        <p:spPr>
          <a:xfrm rot="0">
            <a:off x="440126" y="391072"/>
            <a:ext cx="6284387"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CIA</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05073"/>
            <a:ext cx="16572707" cy="5570857"/>
          </a:xfrm>
          <a:prstGeom prst="rect">
            <a:avLst/>
          </a:prstGeom>
        </p:spPr>
        <p:txBody>
          <a:bodyPr anchor="t" rtlCol="false" tIns="0" lIns="0" bIns="0" rIns="0">
            <a:spAutoFit/>
          </a:bodyPr>
          <a:lstStyle/>
          <a:p>
            <a:pPr algn="l">
              <a:lnSpc>
                <a:spcPts val="7419"/>
              </a:lnSpc>
            </a:pPr>
            <a:r>
              <a:rPr lang="en-US" sz="5299">
                <a:solidFill>
                  <a:srgbClr val="FFFFFF"/>
                </a:solidFill>
                <a:latin typeface="Body Grotesque Fit"/>
              </a:rPr>
              <a:t>• letters are not equally commonly used </a:t>
            </a:r>
          </a:p>
          <a:p>
            <a:pPr algn="l">
              <a:lnSpc>
                <a:spcPts val="7419"/>
              </a:lnSpc>
            </a:pPr>
            <a:r>
              <a:rPr lang="en-US" sz="5299">
                <a:solidFill>
                  <a:srgbClr val="FFFFFF"/>
                </a:solidFill>
                <a:latin typeface="Body Grotesque Fit"/>
              </a:rPr>
              <a:t>• in English e is by far the most common letter </a:t>
            </a:r>
          </a:p>
          <a:p>
            <a:pPr algn="l">
              <a:lnSpc>
                <a:spcPts val="7419"/>
              </a:lnSpc>
            </a:pPr>
            <a:r>
              <a:rPr lang="en-US" sz="5299">
                <a:solidFill>
                  <a:srgbClr val="FFFFFF"/>
                </a:solidFill>
                <a:latin typeface="Body Grotesque Fit"/>
              </a:rPr>
              <a:t>• then T,R,N,I,O,A,S • other letters are fairly rare </a:t>
            </a:r>
          </a:p>
          <a:p>
            <a:pPr algn="l">
              <a:lnSpc>
                <a:spcPts val="7419"/>
              </a:lnSpc>
            </a:pPr>
            <a:r>
              <a:rPr lang="en-US" sz="5299">
                <a:solidFill>
                  <a:srgbClr val="FFFFFF"/>
                </a:solidFill>
                <a:latin typeface="Body Grotesque Fit"/>
              </a:rPr>
              <a:t>• cf. Z,J,K,Q,X </a:t>
            </a:r>
          </a:p>
          <a:p>
            <a:pPr algn="l">
              <a:lnSpc>
                <a:spcPts val="7419"/>
              </a:lnSpc>
            </a:pPr>
            <a:r>
              <a:rPr lang="en-US" sz="5299">
                <a:solidFill>
                  <a:srgbClr val="FFFFFF"/>
                </a:solidFill>
                <a:latin typeface="Body Grotesque Fit"/>
              </a:rPr>
              <a:t>• have tables of single, double &amp; triple letter frequencies </a:t>
            </a:r>
          </a:p>
        </p:txBody>
      </p:sp>
      <p:sp>
        <p:nvSpPr>
          <p:cNvPr name="TextBox 5" id="5"/>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Frequency Analysis</a:t>
            </a:r>
          </a:p>
        </p:txBody>
      </p:sp>
      <p:grpSp>
        <p:nvGrpSpPr>
          <p:cNvPr name="Group 6" id="6"/>
          <p:cNvGrpSpPr/>
          <p:nvPr/>
        </p:nvGrpSpPr>
        <p:grpSpPr>
          <a:xfrm rot="0">
            <a:off x="1028700" y="6143938"/>
            <a:ext cx="6360082" cy="6228724"/>
            <a:chOff x="0" y="0"/>
            <a:chExt cx="8480109" cy="8304965"/>
          </a:xfrm>
        </p:grpSpPr>
        <p:pic>
          <p:nvPicPr>
            <p:cNvPr name="Picture 7" id="7"/>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8" id="8"/>
          <p:cNvGrpSpPr/>
          <p:nvPr/>
        </p:nvGrpSpPr>
        <p:grpSpPr>
          <a:xfrm rot="0">
            <a:off x="14425070" y="-2674201"/>
            <a:ext cx="6487566" cy="6948098"/>
            <a:chOff x="0" y="0"/>
            <a:chExt cx="8650087" cy="9264131"/>
          </a:xfrm>
        </p:grpSpPr>
        <p:pic>
          <p:nvPicPr>
            <p:cNvPr name="Picture 9" id="9"/>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Frequency Analysis</a:t>
            </a:r>
          </a:p>
        </p:txBody>
      </p:sp>
      <p:grpSp>
        <p:nvGrpSpPr>
          <p:cNvPr name="Group 5" id="5"/>
          <p:cNvGrpSpPr/>
          <p:nvPr/>
        </p:nvGrpSpPr>
        <p:grpSpPr>
          <a:xfrm rot="0">
            <a:off x="1028700" y="6143938"/>
            <a:ext cx="6360082" cy="6228724"/>
            <a:chOff x="0" y="0"/>
            <a:chExt cx="8480109" cy="8304965"/>
          </a:xfrm>
        </p:grpSpPr>
        <p:pic>
          <p:nvPicPr>
            <p:cNvPr name="Picture 6" id="6"/>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7" id="7"/>
          <p:cNvGrpSpPr/>
          <p:nvPr/>
        </p:nvGrpSpPr>
        <p:grpSpPr>
          <a:xfrm rot="0">
            <a:off x="14425070" y="-2674201"/>
            <a:ext cx="6487566" cy="6948098"/>
            <a:chOff x="0" y="0"/>
            <a:chExt cx="8650087" cy="9264131"/>
          </a:xfrm>
        </p:grpSpPr>
        <p:pic>
          <p:nvPicPr>
            <p:cNvPr name="Picture 8" id="8"/>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9" id="9"/>
          <p:cNvSpPr/>
          <p:nvPr/>
        </p:nvSpPr>
        <p:spPr>
          <a:xfrm flipH="false" flipV="false" rot="0">
            <a:off x="3647062" y="1211145"/>
            <a:ext cx="12444443" cy="8771084"/>
          </a:xfrm>
          <a:custGeom>
            <a:avLst/>
            <a:gdLst/>
            <a:ahLst/>
            <a:cxnLst/>
            <a:rect r="r" b="b" t="t" l="l"/>
            <a:pathLst>
              <a:path h="8771084" w="12444443">
                <a:moveTo>
                  <a:pt x="0" y="0"/>
                </a:moveTo>
                <a:lnTo>
                  <a:pt x="12444443" y="0"/>
                </a:lnTo>
                <a:lnTo>
                  <a:pt x="12444443" y="8771084"/>
                </a:lnTo>
                <a:lnTo>
                  <a:pt x="0" y="8771084"/>
                </a:lnTo>
                <a:lnTo>
                  <a:pt x="0" y="0"/>
                </a:lnTo>
                <a:close/>
              </a:path>
            </a:pathLst>
          </a:custGeom>
          <a:blipFill>
            <a:blip r:embed="rId5"/>
            <a:stretch>
              <a:fillRect l="0" t="0" r="0" b="0"/>
            </a:stretch>
          </a:blipFill>
        </p:spPr>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Frequency Analysis</a:t>
            </a:r>
          </a:p>
        </p:txBody>
      </p:sp>
      <p:grpSp>
        <p:nvGrpSpPr>
          <p:cNvPr name="Group 5" id="5"/>
          <p:cNvGrpSpPr/>
          <p:nvPr/>
        </p:nvGrpSpPr>
        <p:grpSpPr>
          <a:xfrm rot="0">
            <a:off x="1028700" y="6143938"/>
            <a:ext cx="6360082" cy="6228724"/>
            <a:chOff x="0" y="0"/>
            <a:chExt cx="8480109" cy="8304965"/>
          </a:xfrm>
        </p:grpSpPr>
        <p:pic>
          <p:nvPicPr>
            <p:cNvPr name="Picture 6" id="6"/>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7" id="7"/>
          <p:cNvGrpSpPr/>
          <p:nvPr/>
        </p:nvGrpSpPr>
        <p:grpSpPr>
          <a:xfrm rot="0">
            <a:off x="14425070" y="-2674201"/>
            <a:ext cx="6487566" cy="6948098"/>
            <a:chOff x="0" y="0"/>
            <a:chExt cx="8650087" cy="9264131"/>
          </a:xfrm>
        </p:grpSpPr>
        <p:pic>
          <p:nvPicPr>
            <p:cNvPr name="Picture 8" id="8"/>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9" id="9"/>
          <p:cNvSpPr/>
          <p:nvPr/>
        </p:nvSpPr>
        <p:spPr>
          <a:xfrm flipH="false" flipV="false" rot="0">
            <a:off x="3255783" y="1424048"/>
            <a:ext cx="11991480" cy="8363805"/>
          </a:xfrm>
          <a:custGeom>
            <a:avLst/>
            <a:gdLst/>
            <a:ahLst/>
            <a:cxnLst/>
            <a:rect r="r" b="b" t="t" l="l"/>
            <a:pathLst>
              <a:path h="8363805" w="11991480">
                <a:moveTo>
                  <a:pt x="0" y="0"/>
                </a:moveTo>
                <a:lnTo>
                  <a:pt x="11991479" y="0"/>
                </a:lnTo>
                <a:lnTo>
                  <a:pt x="11991479" y="8363806"/>
                </a:lnTo>
                <a:lnTo>
                  <a:pt x="0" y="8363806"/>
                </a:lnTo>
                <a:lnTo>
                  <a:pt x="0" y="0"/>
                </a:lnTo>
                <a:close/>
              </a:path>
            </a:pathLst>
          </a:custGeom>
          <a:blipFill>
            <a:blip r:embed="rId5"/>
            <a:stretch>
              <a:fillRect l="0" t="0" r="0" b="0"/>
            </a:stretch>
          </a:blipFill>
        </p:spPr>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Frequency Analysis</a:t>
            </a:r>
          </a:p>
        </p:txBody>
      </p:sp>
      <p:grpSp>
        <p:nvGrpSpPr>
          <p:cNvPr name="Group 5" id="5"/>
          <p:cNvGrpSpPr/>
          <p:nvPr/>
        </p:nvGrpSpPr>
        <p:grpSpPr>
          <a:xfrm rot="0">
            <a:off x="1028700" y="6143938"/>
            <a:ext cx="6360082" cy="6228724"/>
            <a:chOff x="0" y="0"/>
            <a:chExt cx="8480109" cy="8304965"/>
          </a:xfrm>
        </p:grpSpPr>
        <p:pic>
          <p:nvPicPr>
            <p:cNvPr name="Picture 6" id="6"/>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7" id="7"/>
          <p:cNvGrpSpPr/>
          <p:nvPr/>
        </p:nvGrpSpPr>
        <p:grpSpPr>
          <a:xfrm rot="0">
            <a:off x="14425070" y="-2674201"/>
            <a:ext cx="6487566" cy="6948098"/>
            <a:chOff x="0" y="0"/>
            <a:chExt cx="8650087" cy="9264131"/>
          </a:xfrm>
        </p:grpSpPr>
        <p:pic>
          <p:nvPicPr>
            <p:cNvPr name="Picture 8" id="8"/>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9" id="9"/>
          <p:cNvSpPr/>
          <p:nvPr/>
        </p:nvSpPr>
        <p:spPr>
          <a:xfrm flipH="false" flipV="false" rot="0">
            <a:off x="3255783" y="1424048"/>
            <a:ext cx="11991480" cy="8363805"/>
          </a:xfrm>
          <a:custGeom>
            <a:avLst/>
            <a:gdLst/>
            <a:ahLst/>
            <a:cxnLst/>
            <a:rect r="r" b="b" t="t" l="l"/>
            <a:pathLst>
              <a:path h="8363805" w="11991480">
                <a:moveTo>
                  <a:pt x="0" y="0"/>
                </a:moveTo>
                <a:lnTo>
                  <a:pt x="11991479" y="0"/>
                </a:lnTo>
                <a:lnTo>
                  <a:pt x="11991479" y="8363806"/>
                </a:lnTo>
                <a:lnTo>
                  <a:pt x="0" y="8363806"/>
                </a:lnTo>
                <a:lnTo>
                  <a:pt x="0" y="0"/>
                </a:lnTo>
                <a:close/>
              </a:path>
            </a:pathLst>
          </a:custGeom>
          <a:blipFill>
            <a:blip r:embed="rId5"/>
            <a:stretch>
              <a:fillRect l="0" t="0" r="0" b="0"/>
            </a:stretch>
          </a:blipFill>
        </p:spPr>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6143938"/>
            <a:ext cx="6360082" cy="6228724"/>
            <a:chOff x="0" y="0"/>
            <a:chExt cx="8480109" cy="8304965"/>
          </a:xfrm>
        </p:grpSpPr>
        <p:pic>
          <p:nvPicPr>
            <p:cNvPr name="Picture 3" id="3"/>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grpSp>
        <p:nvGrpSpPr>
          <p:cNvPr name="Group 4" id="4"/>
          <p:cNvGrpSpPr/>
          <p:nvPr/>
        </p:nvGrpSpPr>
        <p:grpSpPr>
          <a:xfrm rot="0">
            <a:off x="14425070" y="-2674201"/>
            <a:ext cx="6487566" cy="6948098"/>
            <a:chOff x="0" y="0"/>
            <a:chExt cx="8650087" cy="9264131"/>
          </a:xfrm>
        </p:grpSpPr>
        <p:pic>
          <p:nvPicPr>
            <p:cNvPr name="Picture 5" id="5"/>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
        <p:nvSpPr>
          <p:cNvPr name="Freeform 6" id="6"/>
          <p:cNvSpPr/>
          <p:nvPr/>
        </p:nvSpPr>
        <p:spPr>
          <a:xfrm flipH="false" flipV="false" rot="0">
            <a:off x="8467461" y="5637407"/>
            <a:ext cx="6838541" cy="4210924"/>
          </a:xfrm>
          <a:custGeom>
            <a:avLst/>
            <a:gdLst/>
            <a:ahLst/>
            <a:cxnLst/>
            <a:rect r="r" b="b" t="t" l="l"/>
            <a:pathLst>
              <a:path h="4210924" w="6838541">
                <a:moveTo>
                  <a:pt x="0" y="0"/>
                </a:moveTo>
                <a:lnTo>
                  <a:pt x="6838542" y="0"/>
                </a:lnTo>
                <a:lnTo>
                  <a:pt x="6838542" y="4210924"/>
                </a:lnTo>
                <a:lnTo>
                  <a:pt x="0" y="4210924"/>
                </a:lnTo>
                <a:lnTo>
                  <a:pt x="0" y="0"/>
                </a:lnTo>
                <a:close/>
              </a:path>
            </a:pathLst>
          </a:custGeom>
          <a:blipFill>
            <a:blip r:embed="rId4"/>
            <a:stretch>
              <a:fillRect l="0" t="0" r="0" b="0"/>
            </a:stretch>
          </a:blipFill>
        </p:spPr>
      </p:sp>
      <p:sp>
        <p:nvSpPr>
          <p:cNvPr name="TextBox 7" id="7"/>
          <p:cNvSpPr txBox="true"/>
          <p:nvPr/>
        </p:nvSpPr>
        <p:spPr>
          <a:xfrm rot="0">
            <a:off x="0" y="358352"/>
            <a:ext cx="18288000" cy="5063110"/>
          </a:xfrm>
          <a:prstGeom prst="rect">
            <a:avLst/>
          </a:prstGeom>
        </p:spPr>
        <p:txBody>
          <a:bodyPr anchor="t" rtlCol="false" tIns="0" lIns="0" bIns="0" rIns="0">
            <a:spAutoFit/>
          </a:bodyPr>
          <a:lstStyle/>
          <a:p>
            <a:pPr algn="ctr">
              <a:lnSpc>
                <a:spcPts val="4428"/>
              </a:lnSpc>
            </a:pPr>
            <a:r>
              <a:rPr lang="en-US" sz="4100">
                <a:solidFill>
                  <a:srgbClr val="FF3131"/>
                </a:solidFill>
                <a:latin typeface="Body Grotesque Fit Thin"/>
              </a:rPr>
              <a:t>Polyalphabetic Ciphers </a:t>
            </a:r>
          </a:p>
          <a:p>
            <a:pPr algn="ctr">
              <a:lnSpc>
                <a:spcPts val="4428"/>
              </a:lnSpc>
            </a:pPr>
            <a:r>
              <a:rPr lang="en-US" sz="4100">
                <a:solidFill>
                  <a:srgbClr val="FFFFFF"/>
                </a:solidFill>
                <a:latin typeface="Body Grotesque Fit Thin"/>
              </a:rPr>
              <a:t>another approach to improving security is to use multiple cipher alphabets </a:t>
            </a:r>
          </a:p>
          <a:p>
            <a:pPr algn="ctr">
              <a:lnSpc>
                <a:spcPts val="4428"/>
              </a:lnSpc>
            </a:pPr>
            <a:r>
              <a:rPr lang="en-US" sz="4100">
                <a:solidFill>
                  <a:srgbClr val="FFFFFF"/>
                </a:solidFill>
                <a:latin typeface="Body Grotesque Fit Thin"/>
              </a:rPr>
              <a:t>• called polyalphabetic substitution ciphers </a:t>
            </a:r>
          </a:p>
          <a:p>
            <a:pPr algn="ctr">
              <a:lnSpc>
                <a:spcPts val="4428"/>
              </a:lnSpc>
            </a:pPr>
            <a:r>
              <a:rPr lang="en-US" sz="4100">
                <a:solidFill>
                  <a:srgbClr val="FFFFFF"/>
                </a:solidFill>
                <a:latin typeface="Body Grotesque Fit Thin"/>
              </a:rPr>
              <a:t>• makes cryptanalysis harder with more alphabets to guess and flatter frequency distribution </a:t>
            </a:r>
          </a:p>
          <a:p>
            <a:pPr algn="ctr">
              <a:lnSpc>
                <a:spcPts val="4428"/>
              </a:lnSpc>
            </a:pPr>
            <a:r>
              <a:rPr lang="en-US" sz="4100">
                <a:solidFill>
                  <a:srgbClr val="FFFFFF"/>
                </a:solidFill>
                <a:latin typeface="Body Grotesque Fit Thin"/>
              </a:rPr>
              <a:t>• use a key to select which alphabet is used for each letter of the message • use each alphabet in turn </a:t>
            </a:r>
          </a:p>
          <a:p>
            <a:pPr algn="ctr">
              <a:lnSpc>
                <a:spcPts val="4428"/>
              </a:lnSpc>
              <a:spcBef>
                <a:spcPct val="0"/>
              </a:spcBef>
            </a:pPr>
            <a:r>
              <a:rPr lang="en-US" sz="4100">
                <a:solidFill>
                  <a:srgbClr val="FFFFFF"/>
                </a:solidFill>
                <a:latin typeface="Body Grotesque Fit Thin"/>
              </a:rPr>
              <a:t>• repeat from start after end of key is reached </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6143938"/>
            <a:ext cx="6360082" cy="6228724"/>
            <a:chOff x="0" y="0"/>
            <a:chExt cx="8480109" cy="8304965"/>
          </a:xfrm>
        </p:grpSpPr>
        <p:pic>
          <p:nvPicPr>
            <p:cNvPr name="Picture 3" id="3"/>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grpSp>
        <p:nvGrpSpPr>
          <p:cNvPr name="Group 4" id="4"/>
          <p:cNvGrpSpPr/>
          <p:nvPr/>
        </p:nvGrpSpPr>
        <p:grpSpPr>
          <a:xfrm rot="0">
            <a:off x="14425070" y="-2674201"/>
            <a:ext cx="6487566" cy="6948098"/>
            <a:chOff x="0" y="0"/>
            <a:chExt cx="8650087" cy="9264131"/>
          </a:xfrm>
        </p:grpSpPr>
        <p:pic>
          <p:nvPicPr>
            <p:cNvPr name="Picture 5" id="5"/>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
        <p:nvSpPr>
          <p:cNvPr name="TextBox 6" id="6"/>
          <p:cNvSpPr txBox="true"/>
          <p:nvPr/>
        </p:nvSpPr>
        <p:spPr>
          <a:xfrm rot="0">
            <a:off x="4746997" y="582511"/>
            <a:ext cx="8826103" cy="1250056"/>
          </a:xfrm>
          <a:prstGeom prst="rect">
            <a:avLst/>
          </a:prstGeom>
        </p:spPr>
        <p:txBody>
          <a:bodyPr anchor="t" rtlCol="false" tIns="0" lIns="0" bIns="0" rIns="0">
            <a:spAutoFit/>
          </a:bodyPr>
          <a:lstStyle/>
          <a:p>
            <a:pPr algn="ctr">
              <a:lnSpc>
                <a:spcPts val="9611"/>
              </a:lnSpc>
              <a:spcBef>
                <a:spcPct val="0"/>
              </a:spcBef>
            </a:pPr>
            <a:r>
              <a:rPr lang="en-US" sz="8899">
                <a:solidFill>
                  <a:srgbClr val="C1FF72"/>
                </a:solidFill>
                <a:latin typeface="Anton"/>
              </a:rPr>
              <a:t>Kasiski vs Vigenère</a:t>
            </a:r>
          </a:p>
        </p:txBody>
      </p:sp>
      <p:grpSp>
        <p:nvGrpSpPr>
          <p:cNvPr name="Group 7" id="7"/>
          <p:cNvGrpSpPr/>
          <p:nvPr/>
        </p:nvGrpSpPr>
        <p:grpSpPr>
          <a:xfrm rot="0">
            <a:off x="12415039" y="5911174"/>
            <a:ext cx="6360082" cy="6228724"/>
            <a:chOff x="0" y="0"/>
            <a:chExt cx="8480109" cy="8304965"/>
          </a:xfrm>
        </p:grpSpPr>
        <p:pic>
          <p:nvPicPr>
            <p:cNvPr name="Picture 8" id="8"/>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grpSp>
        <p:nvGrpSpPr>
          <p:cNvPr name="Group 9" id="9"/>
          <p:cNvGrpSpPr/>
          <p:nvPr/>
        </p:nvGrpSpPr>
        <p:grpSpPr>
          <a:xfrm rot="0">
            <a:off x="-929336" y="-147189"/>
            <a:ext cx="6360082" cy="6228724"/>
            <a:chOff x="0" y="0"/>
            <a:chExt cx="8480109" cy="8304965"/>
          </a:xfrm>
        </p:grpSpPr>
        <p:pic>
          <p:nvPicPr>
            <p:cNvPr name="Picture 10" id="10"/>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grpSp>
        <p:nvGrpSpPr>
          <p:cNvPr name="Group 11" id="11"/>
          <p:cNvGrpSpPr/>
          <p:nvPr/>
        </p:nvGrpSpPr>
        <p:grpSpPr>
          <a:xfrm rot="0">
            <a:off x="9301512" y="1481672"/>
            <a:ext cx="6360082" cy="6228724"/>
            <a:chOff x="0" y="0"/>
            <a:chExt cx="8480109" cy="8304965"/>
          </a:xfrm>
        </p:grpSpPr>
        <p:pic>
          <p:nvPicPr>
            <p:cNvPr name="Picture 12" id="12"/>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sp>
        <p:nvSpPr>
          <p:cNvPr name="TextBox 13" id="13"/>
          <p:cNvSpPr txBox="true"/>
          <p:nvPr/>
        </p:nvSpPr>
        <p:spPr>
          <a:xfrm rot="0">
            <a:off x="3132635" y="2227420"/>
            <a:ext cx="12006560" cy="7346056"/>
          </a:xfrm>
          <a:prstGeom prst="rect">
            <a:avLst/>
          </a:prstGeom>
        </p:spPr>
        <p:txBody>
          <a:bodyPr anchor="t" rtlCol="false" tIns="0" lIns="0" bIns="0" rIns="0">
            <a:spAutoFit/>
          </a:bodyPr>
          <a:lstStyle/>
          <a:p>
            <a:pPr algn="ctr">
              <a:lnSpc>
                <a:spcPts val="9611"/>
              </a:lnSpc>
            </a:pPr>
            <a:r>
              <a:rPr lang="en-US" sz="8899">
                <a:solidFill>
                  <a:srgbClr val="C1FF72"/>
                </a:solidFill>
                <a:latin typeface="Anton"/>
              </a:rPr>
              <a:t>Autokey Cipher</a:t>
            </a:r>
          </a:p>
          <a:p>
            <a:pPr algn="ctr">
              <a:lnSpc>
                <a:spcPts val="9611"/>
              </a:lnSpc>
            </a:pPr>
            <a:r>
              <a:rPr lang="en-US" sz="8899">
                <a:solidFill>
                  <a:srgbClr val="C1FF72"/>
                </a:solidFill>
                <a:latin typeface="Anton"/>
              </a:rPr>
              <a:t>One-Time Pad</a:t>
            </a:r>
          </a:p>
          <a:p>
            <a:pPr algn="ctr">
              <a:lnSpc>
                <a:spcPts val="9611"/>
              </a:lnSpc>
            </a:pPr>
            <a:r>
              <a:rPr lang="en-US" sz="8899">
                <a:solidFill>
                  <a:srgbClr val="C1FF72"/>
                </a:solidFill>
                <a:latin typeface="Anton"/>
              </a:rPr>
              <a:t>Rail Fence Cipher</a:t>
            </a:r>
          </a:p>
          <a:p>
            <a:pPr algn="ctr">
              <a:lnSpc>
                <a:spcPts val="9611"/>
              </a:lnSpc>
            </a:pPr>
            <a:r>
              <a:rPr lang="en-US" sz="8899">
                <a:solidFill>
                  <a:srgbClr val="C1FF72"/>
                </a:solidFill>
                <a:latin typeface="Anton"/>
              </a:rPr>
              <a:t>Row Transposition Ciphers</a:t>
            </a:r>
          </a:p>
          <a:p>
            <a:pPr algn="ctr">
              <a:lnSpc>
                <a:spcPts val="9611"/>
              </a:lnSpc>
            </a:pPr>
            <a:r>
              <a:rPr lang="en-US" sz="8899">
                <a:solidFill>
                  <a:srgbClr val="C1FF72"/>
                </a:solidFill>
                <a:latin typeface="Anton"/>
              </a:rPr>
              <a:t>Product Ciphers</a:t>
            </a:r>
          </a:p>
          <a:p>
            <a:pPr algn="ctr">
              <a:lnSpc>
                <a:spcPts val="9611"/>
              </a:lnSpc>
              <a:spcBef>
                <a:spcPct val="0"/>
              </a:spcBef>
            </a:pPr>
            <a:r>
              <a:rPr lang="en-US" sz="8899">
                <a:solidFill>
                  <a:srgbClr val="C1FF72"/>
                </a:solidFill>
                <a:latin typeface="Anton"/>
              </a:rPr>
              <a:t>Rotor Machines</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6143938"/>
            <a:ext cx="6360082" cy="6228724"/>
            <a:chOff x="0" y="0"/>
            <a:chExt cx="8480109" cy="8304965"/>
          </a:xfrm>
        </p:grpSpPr>
        <p:pic>
          <p:nvPicPr>
            <p:cNvPr name="Picture 3" id="3"/>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grpSp>
        <p:nvGrpSpPr>
          <p:cNvPr name="Group 4" id="4"/>
          <p:cNvGrpSpPr/>
          <p:nvPr/>
        </p:nvGrpSpPr>
        <p:grpSpPr>
          <a:xfrm rot="0">
            <a:off x="14425070" y="-2674201"/>
            <a:ext cx="6487566" cy="6948098"/>
            <a:chOff x="0" y="0"/>
            <a:chExt cx="8650087" cy="9264131"/>
          </a:xfrm>
        </p:grpSpPr>
        <p:pic>
          <p:nvPicPr>
            <p:cNvPr name="Picture 5" id="5"/>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
        <p:nvSpPr>
          <p:cNvPr name="TextBox 6" id="6"/>
          <p:cNvSpPr txBox="true"/>
          <p:nvPr/>
        </p:nvSpPr>
        <p:spPr>
          <a:xfrm rot="0">
            <a:off x="5750098" y="582511"/>
            <a:ext cx="6819900" cy="1250056"/>
          </a:xfrm>
          <a:prstGeom prst="rect">
            <a:avLst/>
          </a:prstGeom>
        </p:spPr>
        <p:txBody>
          <a:bodyPr anchor="t" rtlCol="false" tIns="0" lIns="0" bIns="0" rIns="0">
            <a:spAutoFit/>
          </a:bodyPr>
          <a:lstStyle/>
          <a:p>
            <a:pPr algn="ctr">
              <a:lnSpc>
                <a:spcPts val="9611"/>
              </a:lnSpc>
              <a:spcBef>
                <a:spcPct val="0"/>
              </a:spcBef>
            </a:pPr>
            <a:r>
              <a:rPr lang="en-US" sz="8899">
                <a:solidFill>
                  <a:srgbClr val="C1FF72"/>
                </a:solidFill>
                <a:latin typeface="Anton"/>
              </a:rPr>
              <a:t>Steganography</a:t>
            </a:r>
          </a:p>
        </p:txBody>
      </p:sp>
      <p:grpSp>
        <p:nvGrpSpPr>
          <p:cNvPr name="Group 7" id="7"/>
          <p:cNvGrpSpPr/>
          <p:nvPr/>
        </p:nvGrpSpPr>
        <p:grpSpPr>
          <a:xfrm rot="0">
            <a:off x="12415039" y="5911174"/>
            <a:ext cx="6360082" cy="6228724"/>
            <a:chOff x="0" y="0"/>
            <a:chExt cx="8480109" cy="8304965"/>
          </a:xfrm>
        </p:grpSpPr>
        <p:pic>
          <p:nvPicPr>
            <p:cNvPr name="Picture 8" id="8"/>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grpSp>
        <p:nvGrpSpPr>
          <p:cNvPr name="Group 9" id="9"/>
          <p:cNvGrpSpPr/>
          <p:nvPr/>
        </p:nvGrpSpPr>
        <p:grpSpPr>
          <a:xfrm rot="0">
            <a:off x="-929336" y="-147189"/>
            <a:ext cx="6360082" cy="6228724"/>
            <a:chOff x="0" y="0"/>
            <a:chExt cx="8480109" cy="8304965"/>
          </a:xfrm>
        </p:grpSpPr>
        <p:pic>
          <p:nvPicPr>
            <p:cNvPr name="Picture 10" id="10"/>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grpSp>
        <p:nvGrpSpPr>
          <p:cNvPr name="Group 11" id="11"/>
          <p:cNvGrpSpPr/>
          <p:nvPr/>
        </p:nvGrpSpPr>
        <p:grpSpPr>
          <a:xfrm rot="0">
            <a:off x="9301512" y="1481672"/>
            <a:ext cx="6360082" cy="6228724"/>
            <a:chOff x="0" y="0"/>
            <a:chExt cx="8480109" cy="8304965"/>
          </a:xfrm>
        </p:grpSpPr>
        <p:pic>
          <p:nvPicPr>
            <p:cNvPr name="Picture 12" id="12"/>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sp>
        <p:nvSpPr>
          <p:cNvPr name="TextBox 13" id="13"/>
          <p:cNvSpPr txBox="true"/>
          <p:nvPr/>
        </p:nvSpPr>
        <p:spPr>
          <a:xfrm rot="0">
            <a:off x="696950" y="2215924"/>
            <a:ext cx="16971903" cy="6809612"/>
          </a:xfrm>
          <a:prstGeom prst="rect">
            <a:avLst/>
          </a:prstGeom>
        </p:spPr>
        <p:txBody>
          <a:bodyPr anchor="t" rtlCol="false" tIns="0" lIns="0" bIns="0" rIns="0">
            <a:spAutoFit/>
          </a:bodyPr>
          <a:lstStyle/>
          <a:p>
            <a:pPr algn="l">
              <a:lnSpc>
                <a:spcPts val="6695"/>
              </a:lnSpc>
            </a:pPr>
            <a:r>
              <a:rPr lang="en-US" sz="6199">
                <a:solidFill>
                  <a:srgbClr val="FFFFFF"/>
                </a:solidFill>
                <a:latin typeface="Roboto"/>
              </a:rPr>
              <a:t>an alternative to encryption </a:t>
            </a:r>
          </a:p>
          <a:p>
            <a:pPr algn="l">
              <a:lnSpc>
                <a:spcPts val="6695"/>
              </a:lnSpc>
            </a:pPr>
            <a:r>
              <a:rPr lang="en-US" sz="6199">
                <a:solidFill>
                  <a:srgbClr val="FFFFFF"/>
                </a:solidFill>
                <a:latin typeface="Roboto"/>
              </a:rPr>
              <a:t>• hides existence of message </a:t>
            </a:r>
          </a:p>
          <a:p>
            <a:pPr algn="l">
              <a:lnSpc>
                <a:spcPts val="6695"/>
              </a:lnSpc>
            </a:pPr>
            <a:r>
              <a:rPr lang="en-US" sz="6199">
                <a:solidFill>
                  <a:srgbClr val="FFFFFF"/>
                </a:solidFill>
                <a:latin typeface="Roboto"/>
              </a:rPr>
              <a:t>– using only a subset of letters/words in a longer message marked in some way </a:t>
            </a:r>
          </a:p>
          <a:p>
            <a:pPr algn="l">
              <a:lnSpc>
                <a:spcPts val="6695"/>
              </a:lnSpc>
            </a:pPr>
            <a:r>
              <a:rPr lang="en-US" sz="6199">
                <a:solidFill>
                  <a:srgbClr val="FFFFFF"/>
                </a:solidFill>
                <a:latin typeface="Roboto"/>
              </a:rPr>
              <a:t>– using invisible ink </a:t>
            </a:r>
          </a:p>
          <a:p>
            <a:pPr algn="l">
              <a:lnSpc>
                <a:spcPts val="6695"/>
              </a:lnSpc>
            </a:pPr>
            <a:r>
              <a:rPr lang="en-US" sz="6199">
                <a:solidFill>
                  <a:srgbClr val="FFFFFF"/>
                </a:solidFill>
                <a:latin typeface="Roboto"/>
              </a:rPr>
              <a:t>– hiding graphic image or sound file • has drawbacks </a:t>
            </a:r>
          </a:p>
          <a:p>
            <a:pPr algn="l">
              <a:lnSpc>
                <a:spcPts val="6695"/>
              </a:lnSpc>
              <a:spcBef>
                <a:spcPct val="0"/>
              </a:spcBef>
            </a:pPr>
            <a:r>
              <a:rPr lang="en-US" sz="6199">
                <a:solidFill>
                  <a:srgbClr val="FFFFFF"/>
                </a:solidFill>
                <a:latin typeface="Roboto"/>
              </a:rPr>
              <a:t>– high overhead to hide relatively few info bits</a:t>
            </a:r>
          </a:p>
        </p:txBody>
      </p:sp>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6510469" cy="19354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Chapter 3 – Block Ciphers and the Data Encryption Standard</a:t>
            </a:r>
          </a:p>
        </p:txBody>
      </p:sp>
      <p:sp>
        <p:nvSpPr>
          <p:cNvPr name="TextBox 5" id="5"/>
          <p:cNvSpPr txBox="true"/>
          <p:nvPr/>
        </p:nvSpPr>
        <p:spPr>
          <a:xfrm rot="0">
            <a:off x="8942040" y="2570557"/>
            <a:ext cx="8808128" cy="5658993"/>
          </a:xfrm>
          <a:prstGeom prst="rect">
            <a:avLst/>
          </a:prstGeom>
        </p:spPr>
        <p:txBody>
          <a:bodyPr anchor="t" rtlCol="false" tIns="0" lIns="0" bIns="0" rIns="0">
            <a:spAutoFit/>
          </a:bodyPr>
          <a:lstStyle/>
          <a:p>
            <a:pPr algn="r">
              <a:lnSpc>
                <a:spcPts val="4955"/>
              </a:lnSpc>
            </a:pPr>
            <a:r>
              <a:rPr lang="en-US" sz="4199">
                <a:solidFill>
                  <a:srgbClr val="FFFFFF"/>
                </a:solidFill>
                <a:latin typeface="Body Grotesque Fit"/>
              </a:rPr>
              <a:t>Modern Block Ciphers </a:t>
            </a:r>
          </a:p>
          <a:p>
            <a:pPr algn="r">
              <a:lnSpc>
                <a:spcPts val="4955"/>
              </a:lnSpc>
            </a:pPr>
            <a:r>
              <a:rPr lang="en-US" sz="4199">
                <a:solidFill>
                  <a:srgbClr val="FFFFFF"/>
                </a:solidFill>
                <a:latin typeface="Body Grotesque Fit"/>
              </a:rPr>
              <a:t>• will now look at modern block ciphers • one of the most widely used types of cryptography algorithms </a:t>
            </a:r>
          </a:p>
          <a:p>
            <a:pPr algn="r">
              <a:lnSpc>
                <a:spcPts val="4955"/>
              </a:lnSpc>
            </a:pPr>
            <a:r>
              <a:rPr lang="en-US" sz="4199">
                <a:solidFill>
                  <a:srgbClr val="FFFFFF"/>
                </a:solidFill>
                <a:latin typeface="Body Grotesque Fit"/>
              </a:rPr>
              <a:t>• provide strong secrecy and/or authentication services </a:t>
            </a:r>
          </a:p>
          <a:p>
            <a:pPr algn="r" marL="0" indent="0" lvl="0">
              <a:lnSpc>
                <a:spcPts val="4955"/>
              </a:lnSpc>
            </a:pPr>
            <a:r>
              <a:rPr lang="en-US" sz="4199">
                <a:solidFill>
                  <a:srgbClr val="FFFFFF"/>
                </a:solidFill>
                <a:latin typeface="Body Grotesque Fit"/>
              </a:rPr>
              <a:t>• in particular will introduce DES (Data Encryption Standard)</a:t>
            </a:r>
          </a:p>
        </p:txBody>
      </p:sp>
      <p:grpSp>
        <p:nvGrpSpPr>
          <p:cNvPr name="Group 6" id="6"/>
          <p:cNvGrpSpPr/>
          <p:nvPr/>
        </p:nvGrpSpPr>
        <p:grpSpPr>
          <a:xfrm rot="-7936103">
            <a:off x="3956491" y="5187601"/>
            <a:ext cx="1330085" cy="2084422"/>
            <a:chOff x="0" y="0"/>
            <a:chExt cx="1773447" cy="2779230"/>
          </a:xfrm>
        </p:grpSpPr>
        <p:pic>
          <p:nvPicPr>
            <p:cNvPr name="Picture 7" id="7"/>
            <p:cNvPicPr>
              <a:picLocks noChangeAspect="true"/>
            </p:cNvPicPr>
            <p:nvPr/>
          </p:nvPicPr>
          <p:blipFill>
            <a:blip r:embed="rId3"/>
            <a:srcRect l="34824" t="0" r="34824" b="0"/>
            <a:stretch>
              <a:fillRect/>
            </a:stretch>
          </p:blipFill>
          <p:spPr>
            <a:xfrm flipH="false" flipV="false">
              <a:off x="0" y="0"/>
              <a:ext cx="1773447" cy="2779230"/>
            </a:xfrm>
            <a:prstGeom prst="rect">
              <a:avLst/>
            </a:prstGeom>
          </p:spPr>
        </p:pic>
      </p:grpSp>
      <p:sp>
        <p:nvSpPr>
          <p:cNvPr name="Freeform 8" id="8"/>
          <p:cNvSpPr/>
          <p:nvPr/>
        </p:nvSpPr>
        <p:spPr>
          <a:xfrm flipH="false" flipV="false" rot="-3491833">
            <a:off x="2834978" y="2806787"/>
            <a:ext cx="3375364" cy="6413994"/>
          </a:xfrm>
          <a:custGeom>
            <a:avLst/>
            <a:gdLst/>
            <a:ahLst/>
            <a:cxnLst/>
            <a:rect r="r" b="b" t="t" l="l"/>
            <a:pathLst>
              <a:path h="6413994" w="3375364">
                <a:moveTo>
                  <a:pt x="0" y="0"/>
                </a:moveTo>
                <a:lnTo>
                  <a:pt x="3375365" y="0"/>
                </a:lnTo>
                <a:lnTo>
                  <a:pt x="3375365" y="6413994"/>
                </a:lnTo>
                <a:lnTo>
                  <a:pt x="0" y="641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43173"/>
            <a:ext cx="16982260" cy="4305936"/>
          </a:xfrm>
          <a:prstGeom prst="rect">
            <a:avLst/>
          </a:prstGeom>
        </p:spPr>
        <p:txBody>
          <a:bodyPr anchor="t" rtlCol="false" tIns="0" lIns="0" bIns="0" rIns="0">
            <a:spAutoFit/>
          </a:bodyPr>
          <a:lstStyle/>
          <a:p>
            <a:pPr algn="l">
              <a:lnSpc>
                <a:spcPts val="5739"/>
              </a:lnSpc>
            </a:pPr>
            <a:r>
              <a:rPr lang="en-US" sz="4099">
                <a:solidFill>
                  <a:srgbClr val="FFFFFF"/>
                </a:solidFill>
                <a:latin typeface="Body Grotesque Fit"/>
              </a:rPr>
              <a:t>• </a:t>
            </a:r>
            <a:r>
              <a:rPr lang="en-US" sz="4099">
                <a:solidFill>
                  <a:srgbClr val="FFFFFF"/>
                </a:solidFill>
                <a:latin typeface="Body Grotesque Fit Bold"/>
              </a:rPr>
              <a:t>block ciphers</a:t>
            </a:r>
            <a:r>
              <a:rPr lang="en-US" sz="4099">
                <a:solidFill>
                  <a:srgbClr val="FFFFFF"/>
                </a:solidFill>
                <a:latin typeface="Body Grotesque Fit"/>
              </a:rPr>
              <a:t> process messages into blocks, each of which is then en/decrypted </a:t>
            </a:r>
          </a:p>
          <a:p>
            <a:pPr algn="l">
              <a:lnSpc>
                <a:spcPts val="5739"/>
              </a:lnSpc>
            </a:pPr>
            <a:r>
              <a:rPr lang="en-US" sz="4099">
                <a:solidFill>
                  <a:srgbClr val="FFFFFF"/>
                </a:solidFill>
                <a:latin typeface="Body Grotesque Fit"/>
              </a:rPr>
              <a:t>• like a substitution on very big characters – 64-bits or more </a:t>
            </a:r>
          </a:p>
          <a:p>
            <a:pPr algn="l">
              <a:lnSpc>
                <a:spcPts val="5739"/>
              </a:lnSpc>
            </a:pPr>
            <a:r>
              <a:rPr lang="en-US" sz="4099">
                <a:solidFill>
                  <a:srgbClr val="FFFFFF"/>
                </a:solidFill>
                <a:latin typeface="Body Grotesque Fit"/>
              </a:rPr>
              <a:t>• </a:t>
            </a:r>
            <a:r>
              <a:rPr lang="en-US" sz="4099">
                <a:solidFill>
                  <a:srgbClr val="FFFFFF"/>
                </a:solidFill>
                <a:latin typeface="Body Grotesque Fit Bold"/>
              </a:rPr>
              <a:t>stream ciphers</a:t>
            </a:r>
            <a:r>
              <a:rPr lang="en-US" sz="4099">
                <a:solidFill>
                  <a:srgbClr val="FFFFFF"/>
                </a:solidFill>
                <a:latin typeface="Body Grotesque Fit"/>
              </a:rPr>
              <a:t> process messages a bit or byte at a time when en/decrypting • many current ciphers are block ciphers </a:t>
            </a:r>
          </a:p>
          <a:p>
            <a:pPr algn="l">
              <a:lnSpc>
                <a:spcPts val="5739"/>
              </a:lnSpc>
            </a:pPr>
            <a:r>
              <a:rPr lang="en-US" sz="4099">
                <a:solidFill>
                  <a:srgbClr val="FFFFFF"/>
                </a:solidFill>
                <a:latin typeface="Body Grotesque Fit"/>
              </a:rPr>
              <a:t>• hence are focus of course</a:t>
            </a:r>
          </a:p>
        </p:txBody>
      </p:sp>
      <p:sp>
        <p:nvSpPr>
          <p:cNvPr name="TextBox 5" id="5"/>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Block vs Stream Ciphers</a:t>
            </a:r>
          </a:p>
        </p:txBody>
      </p:sp>
      <p:grpSp>
        <p:nvGrpSpPr>
          <p:cNvPr name="Group 6" id="6"/>
          <p:cNvGrpSpPr/>
          <p:nvPr/>
        </p:nvGrpSpPr>
        <p:grpSpPr>
          <a:xfrm rot="0">
            <a:off x="1028700" y="6143938"/>
            <a:ext cx="6360082" cy="6228724"/>
            <a:chOff x="0" y="0"/>
            <a:chExt cx="8480109" cy="8304965"/>
          </a:xfrm>
        </p:grpSpPr>
        <p:pic>
          <p:nvPicPr>
            <p:cNvPr name="Picture 7" id="7"/>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8" id="8"/>
          <p:cNvGrpSpPr/>
          <p:nvPr/>
        </p:nvGrpSpPr>
        <p:grpSpPr>
          <a:xfrm rot="0">
            <a:off x="14425070" y="-2674201"/>
            <a:ext cx="6487566" cy="6948098"/>
            <a:chOff x="0" y="0"/>
            <a:chExt cx="8650087" cy="9264131"/>
          </a:xfrm>
        </p:grpSpPr>
        <p:pic>
          <p:nvPicPr>
            <p:cNvPr name="Picture 9" id="9"/>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028700" y="6143938"/>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4425070" y="-2674201"/>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1715838" y="1566893"/>
            <a:ext cx="15261619" cy="8333919"/>
          </a:xfrm>
          <a:custGeom>
            <a:avLst/>
            <a:gdLst/>
            <a:ahLst/>
            <a:cxnLst/>
            <a:rect r="r" b="b" t="t" l="l"/>
            <a:pathLst>
              <a:path h="8333919" w="15261619">
                <a:moveTo>
                  <a:pt x="0" y="0"/>
                </a:moveTo>
                <a:lnTo>
                  <a:pt x="15261620" y="0"/>
                </a:lnTo>
                <a:lnTo>
                  <a:pt x="15261620" y="8333920"/>
                </a:lnTo>
                <a:lnTo>
                  <a:pt x="0" y="8333920"/>
                </a:lnTo>
                <a:lnTo>
                  <a:pt x="0" y="0"/>
                </a:lnTo>
                <a:close/>
              </a:path>
            </a:pathLst>
          </a:custGeom>
          <a:blipFill>
            <a:blip r:embed="rId5"/>
            <a:stretch>
              <a:fillRect l="0" t="0" r="0" b="0"/>
            </a:stretch>
          </a:blipFill>
        </p:spPr>
      </p:sp>
      <p:sp>
        <p:nvSpPr>
          <p:cNvPr name="TextBox 9" id="9"/>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Block vs Stream Ciphers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Chapter 1 – Introduction</a:t>
            </a:r>
          </a:p>
        </p:txBody>
      </p:sp>
      <p:sp>
        <p:nvSpPr>
          <p:cNvPr name="TextBox 5" id="5"/>
          <p:cNvSpPr txBox="true"/>
          <p:nvPr/>
        </p:nvSpPr>
        <p:spPr>
          <a:xfrm rot="0">
            <a:off x="8909944" y="2345878"/>
            <a:ext cx="8808128" cy="5658993"/>
          </a:xfrm>
          <a:prstGeom prst="rect">
            <a:avLst/>
          </a:prstGeom>
        </p:spPr>
        <p:txBody>
          <a:bodyPr anchor="t" rtlCol="false" tIns="0" lIns="0" bIns="0" rIns="0">
            <a:spAutoFit/>
          </a:bodyPr>
          <a:lstStyle/>
          <a:p>
            <a:pPr algn="r">
              <a:lnSpc>
                <a:spcPts val="4955"/>
              </a:lnSpc>
            </a:pPr>
            <a:r>
              <a:rPr lang="en-US" sz="4199">
                <a:solidFill>
                  <a:srgbClr val="FFFFFF"/>
                </a:solidFill>
                <a:latin typeface="Body Grotesque Fit"/>
              </a:rPr>
              <a:t>The art of war teaches us to rely not on the likelihood of the enemy's not coming, but on our own readiness to receive him; not on the chance of his not attacking, but rather on the fact that we have made our position unassailable.</a:t>
            </a:r>
          </a:p>
          <a:p>
            <a:pPr algn="r" marL="0" indent="0" lvl="0">
              <a:lnSpc>
                <a:spcPts val="4955"/>
              </a:lnSpc>
            </a:pPr>
            <a:r>
              <a:rPr lang="en-US" sz="4199">
                <a:solidFill>
                  <a:srgbClr val="FFFFFF"/>
                </a:solidFill>
                <a:latin typeface="Body Grotesque Fit"/>
              </a:rPr>
              <a:t>—The Art of War, Sun Tzu </a:t>
            </a:r>
          </a:p>
        </p:txBody>
      </p:sp>
      <p:grpSp>
        <p:nvGrpSpPr>
          <p:cNvPr name="Group 6" id="6"/>
          <p:cNvGrpSpPr/>
          <p:nvPr/>
        </p:nvGrpSpPr>
        <p:grpSpPr>
          <a:xfrm rot="-3265717">
            <a:off x="579485" y="3940187"/>
            <a:ext cx="7634740" cy="3737691"/>
            <a:chOff x="0" y="0"/>
            <a:chExt cx="10179653" cy="4983588"/>
          </a:xfrm>
        </p:grpSpPr>
        <p:pic>
          <p:nvPicPr>
            <p:cNvPr name="Picture 7" id="7"/>
            <p:cNvPicPr>
              <a:picLocks noChangeAspect="true"/>
            </p:cNvPicPr>
            <p:nvPr/>
          </p:nvPicPr>
          <p:blipFill>
            <a:blip r:embed="rId3"/>
            <a:srcRect l="1421" t="0" r="1421" b="0"/>
            <a:stretch>
              <a:fillRect/>
            </a:stretch>
          </p:blipFill>
          <p:spPr>
            <a:xfrm flipH="false" flipV="false">
              <a:off x="0" y="0"/>
              <a:ext cx="10179653" cy="4983588"/>
            </a:xfrm>
            <a:prstGeom prst="rect">
              <a:avLst/>
            </a:prstGeom>
          </p:spPr>
        </p:pic>
      </p:grpSp>
      <p:sp>
        <p:nvSpPr>
          <p:cNvPr name="Freeform 8" id="8"/>
          <p:cNvSpPr/>
          <p:nvPr/>
        </p:nvSpPr>
        <p:spPr>
          <a:xfrm flipH="false" flipV="false" rot="-3491833">
            <a:off x="2834978" y="2806787"/>
            <a:ext cx="3375364" cy="6413994"/>
          </a:xfrm>
          <a:custGeom>
            <a:avLst/>
            <a:gdLst/>
            <a:ahLst/>
            <a:cxnLst/>
            <a:rect r="r" b="b" t="t" l="l"/>
            <a:pathLst>
              <a:path h="6413994" w="3375364">
                <a:moveTo>
                  <a:pt x="0" y="0"/>
                </a:moveTo>
                <a:lnTo>
                  <a:pt x="3375365" y="0"/>
                </a:lnTo>
                <a:lnTo>
                  <a:pt x="3375365" y="6413994"/>
                </a:lnTo>
                <a:lnTo>
                  <a:pt x="0" y="641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43173"/>
            <a:ext cx="16982260" cy="2858136"/>
          </a:xfrm>
          <a:prstGeom prst="rect">
            <a:avLst/>
          </a:prstGeom>
        </p:spPr>
        <p:txBody>
          <a:bodyPr anchor="t" rtlCol="false" tIns="0" lIns="0" bIns="0" rIns="0">
            <a:spAutoFit/>
          </a:bodyPr>
          <a:lstStyle/>
          <a:p>
            <a:pPr algn="l">
              <a:lnSpc>
                <a:spcPts val="5739"/>
              </a:lnSpc>
            </a:pPr>
            <a:r>
              <a:rPr lang="en-US" sz="4099">
                <a:solidFill>
                  <a:srgbClr val="FFFFFF"/>
                </a:solidFill>
                <a:latin typeface="Body Grotesque Fit"/>
              </a:rPr>
              <a:t>• most widely used block cipher in world • adopted in 1977 by NBS (now NIST) – as FIPS PUB 46 </a:t>
            </a:r>
          </a:p>
          <a:p>
            <a:pPr algn="l">
              <a:lnSpc>
                <a:spcPts val="5739"/>
              </a:lnSpc>
            </a:pPr>
            <a:r>
              <a:rPr lang="en-US" sz="4099">
                <a:solidFill>
                  <a:srgbClr val="FFFFFF"/>
                </a:solidFill>
                <a:latin typeface="Body Grotesque Fit"/>
              </a:rPr>
              <a:t>• encrypts 64-bit data using 56-bit key </a:t>
            </a:r>
          </a:p>
          <a:p>
            <a:pPr algn="l">
              <a:lnSpc>
                <a:spcPts val="5739"/>
              </a:lnSpc>
            </a:pPr>
            <a:r>
              <a:rPr lang="en-US" sz="4099">
                <a:solidFill>
                  <a:srgbClr val="FFFFFF"/>
                </a:solidFill>
                <a:latin typeface="Body Grotesque Fit"/>
              </a:rPr>
              <a:t>• has widespread use</a:t>
            </a:r>
          </a:p>
        </p:txBody>
      </p:sp>
      <p:sp>
        <p:nvSpPr>
          <p:cNvPr name="TextBox 5" id="5"/>
          <p:cNvSpPr txBox="true"/>
          <p:nvPr/>
        </p:nvSpPr>
        <p:spPr>
          <a:xfrm rot="0">
            <a:off x="268345" y="346458"/>
            <a:ext cx="14584651"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Data Encryption Standard (DES)</a:t>
            </a:r>
          </a:p>
        </p:txBody>
      </p:sp>
      <p:grpSp>
        <p:nvGrpSpPr>
          <p:cNvPr name="Group 6" id="6"/>
          <p:cNvGrpSpPr/>
          <p:nvPr/>
        </p:nvGrpSpPr>
        <p:grpSpPr>
          <a:xfrm rot="0">
            <a:off x="13883536" y="7283380"/>
            <a:ext cx="6360082" cy="6228724"/>
            <a:chOff x="0" y="0"/>
            <a:chExt cx="8480109" cy="8304965"/>
          </a:xfrm>
        </p:grpSpPr>
        <p:pic>
          <p:nvPicPr>
            <p:cNvPr name="Picture 7" id="7"/>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8" id="8"/>
          <p:cNvGrpSpPr/>
          <p:nvPr/>
        </p:nvGrpSpPr>
        <p:grpSpPr>
          <a:xfrm rot="0">
            <a:off x="15044217" y="-3474049"/>
            <a:ext cx="6487566" cy="6948098"/>
            <a:chOff x="0" y="0"/>
            <a:chExt cx="8650087" cy="9264131"/>
          </a:xfrm>
        </p:grpSpPr>
        <p:pic>
          <p:nvPicPr>
            <p:cNvPr name="Picture 9" id="9"/>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10" id="10"/>
          <p:cNvSpPr txBox="true"/>
          <p:nvPr/>
        </p:nvSpPr>
        <p:spPr>
          <a:xfrm rot="0">
            <a:off x="1028700" y="4748935"/>
            <a:ext cx="15145690" cy="5319510"/>
          </a:xfrm>
          <a:prstGeom prst="rect">
            <a:avLst/>
          </a:prstGeom>
        </p:spPr>
        <p:txBody>
          <a:bodyPr anchor="t" rtlCol="false" tIns="0" lIns="0" bIns="0" rIns="0">
            <a:spAutoFit/>
          </a:bodyPr>
          <a:lstStyle/>
          <a:p>
            <a:pPr algn="l">
              <a:lnSpc>
                <a:spcPts val="4182"/>
              </a:lnSpc>
              <a:spcBef>
                <a:spcPct val="0"/>
              </a:spcBef>
            </a:pPr>
            <a:r>
              <a:rPr lang="en-US" sz="3872">
                <a:solidFill>
                  <a:srgbClr val="FFFFFF"/>
                </a:solidFill>
                <a:latin typeface="Body Grotesque Fit Thin"/>
              </a:rPr>
              <a:t>DES History</a:t>
            </a:r>
          </a:p>
          <a:p>
            <a:pPr algn="l">
              <a:lnSpc>
                <a:spcPts val="4182"/>
              </a:lnSpc>
              <a:spcBef>
                <a:spcPct val="0"/>
              </a:spcBef>
            </a:pPr>
            <a:r>
              <a:rPr lang="en-US" sz="3872">
                <a:solidFill>
                  <a:srgbClr val="FFFFFF"/>
                </a:solidFill>
                <a:latin typeface="Body Grotesque Fit Thin"/>
              </a:rPr>
              <a:t>• IBM developed Lucifer cipher</a:t>
            </a:r>
          </a:p>
          <a:p>
            <a:pPr algn="l">
              <a:lnSpc>
                <a:spcPts val="4182"/>
              </a:lnSpc>
              <a:spcBef>
                <a:spcPct val="0"/>
              </a:spcBef>
            </a:pPr>
            <a:r>
              <a:rPr lang="en-US" sz="3872">
                <a:solidFill>
                  <a:srgbClr val="FFFFFF"/>
                </a:solidFill>
                <a:latin typeface="Body Grotesque Fit Thin"/>
              </a:rPr>
              <a:t>– by team led by Feistel</a:t>
            </a:r>
          </a:p>
          <a:p>
            <a:pPr algn="l">
              <a:lnSpc>
                <a:spcPts val="4182"/>
              </a:lnSpc>
              <a:spcBef>
                <a:spcPct val="0"/>
              </a:spcBef>
            </a:pPr>
            <a:r>
              <a:rPr lang="en-US" sz="3872">
                <a:solidFill>
                  <a:srgbClr val="FFFFFF"/>
                </a:solidFill>
                <a:latin typeface="Body Grotesque Fit Thin"/>
              </a:rPr>
              <a:t>– used 64-bit data blocks with 128-bit key</a:t>
            </a:r>
          </a:p>
          <a:p>
            <a:pPr algn="l">
              <a:lnSpc>
                <a:spcPts val="4182"/>
              </a:lnSpc>
              <a:spcBef>
                <a:spcPct val="0"/>
              </a:spcBef>
            </a:pPr>
            <a:r>
              <a:rPr lang="en-US" sz="3872">
                <a:solidFill>
                  <a:srgbClr val="FFFFFF"/>
                </a:solidFill>
                <a:latin typeface="Body Grotesque Fit Thin"/>
              </a:rPr>
              <a:t>• then redeveloped as a commercial cipher</a:t>
            </a:r>
          </a:p>
          <a:p>
            <a:pPr algn="l">
              <a:lnSpc>
                <a:spcPts val="4182"/>
              </a:lnSpc>
              <a:spcBef>
                <a:spcPct val="0"/>
              </a:spcBef>
            </a:pPr>
            <a:r>
              <a:rPr lang="en-US" sz="3872">
                <a:solidFill>
                  <a:srgbClr val="FFFFFF"/>
                </a:solidFill>
                <a:latin typeface="Body Grotesque Fit Thin"/>
              </a:rPr>
              <a:t>with input from NSA and others</a:t>
            </a:r>
          </a:p>
          <a:p>
            <a:pPr algn="l">
              <a:lnSpc>
                <a:spcPts val="4182"/>
              </a:lnSpc>
              <a:spcBef>
                <a:spcPct val="0"/>
              </a:spcBef>
            </a:pPr>
            <a:r>
              <a:rPr lang="en-US" sz="3872">
                <a:solidFill>
                  <a:srgbClr val="FFFFFF"/>
                </a:solidFill>
                <a:latin typeface="Body Grotesque Fit Thin"/>
              </a:rPr>
              <a:t>• in 1973 NBS issued request for proposals</a:t>
            </a:r>
          </a:p>
          <a:p>
            <a:pPr algn="l">
              <a:lnSpc>
                <a:spcPts val="4182"/>
              </a:lnSpc>
              <a:spcBef>
                <a:spcPct val="0"/>
              </a:spcBef>
            </a:pPr>
            <a:r>
              <a:rPr lang="en-US" sz="3872">
                <a:solidFill>
                  <a:srgbClr val="FFFFFF"/>
                </a:solidFill>
                <a:latin typeface="Body Grotesque Fit Thin"/>
              </a:rPr>
              <a:t>for a national cipher standard</a:t>
            </a:r>
          </a:p>
          <a:p>
            <a:pPr algn="l">
              <a:lnSpc>
                <a:spcPts val="4182"/>
              </a:lnSpc>
              <a:spcBef>
                <a:spcPct val="0"/>
              </a:spcBef>
            </a:pPr>
            <a:r>
              <a:rPr lang="en-US" sz="3872">
                <a:solidFill>
                  <a:srgbClr val="FFFFFF"/>
                </a:solidFill>
                <a:latin typeface="Body Grotesque Fit Thin"/>
              </a:rPr>
              <a:t>• IBM submitted their revised Lucifer which</a:t>
            </a:r>
          </a:p>
          <a:p>
            <a:pPr algn="l">
              <a:lnSpc>
                <a:spcPts val="4182"/>
              </a:lnSpc>
              <a:spcBef>
                <a:spcPct val="0"/>
              </a:spcBef>
            </a:pPr>
            <a:r>
              <a:rPr lang="en-US" sz="3872">
                <a:solidFill>
                  <a:srgbClr val="FFFFFF"/>
                </a:solidFill>
                <a:latin typeface="Body Grotesque Fit Thin"/>
              </a:rPr>
              <a:t>was eventually accepted as the DES</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18039" y="-25362"/>
            <a:ext cx="15685233" cy="10296327"/>
          </a:xfrm>
          <a:custGeom>
            <a:avLst/>
            <a:gdLst/>
            <a:ahLst/>
            <a:cxnLst/>
            <a:rect r="r" b="b" t="t" l="l"/>
            <a:pathLst>
              <a:path h="10296327" w="15685233">
                <a:moveTo>
                  <a:pt x="0" y="0"/>
                </a:moveTo>
                <a:lnTo>
                  <a:pt x="15685233" y="0"/>
                </a:lnTo>
                <a:lnTo>
                  <a:pt x="15685233" y="10296327"/>
                </a:lnTo>
                <a:lnTo>
                  <a:pt x="0" y="10296327"/>
                </a:lnTo>
                <a:lnTo>
                  <a:pt x="0" y="0"/>
                </a:lnTo>
                <a:close/>
              </a:path>
            </a:pathLst>
          </a:custGeom>
          <a:blipFill>
            <a:blip r:embed="rId5"/>
            <a:stretch>
              <a:fillRect l="0" t="0" r="0" b="0"/>
            </a:stretch>
          </a:blipFill>
        </p:spPr>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6302" y="-5935"/>
            <a:ext cx="11018478" cy="8681654"/>
          </a:xfrm>
          <a:custGeom>
            <a:avLst/>
            <a:gdLst/>
            <a:ahLst/>
            <a:cxnLst/>
            <a:rect r="r" b="b" t="t" l="l"/>
            <a:pathLst>
              <a:path h="8681654" w="11018478">
                <a:moveTo>
                  <a:pt x="0" y="0"/>
                </a:moveTo>
                <a:lnTo>
                  <a:pt x="11018478" y="0"/>
                </a:lnTo>
                <a:lnTo>
                  <a:pt x="11018478" y="8681654"/>
                </a:lnTo>
                <a:lnTo>
                  <a:pt x="0" y="8681654"/>
                </a:lnTo>
                <a:lnTo>
                  <a:pt x="0" y="0"/>
                </a:lnTo>
                <a:close/>
              </a:path>
            </a:pathLst>
          </a:custGeom>
          <a:blipFill>
            <a:blip r:embed="rId5"/>
            <a:stretch>
              <a:fillRect l="0" t="0" r="0" b="0"/>
            </a:stretch>
          </a:blipFill>
        </p:spPr>
      </p:sp>
      <p:sp>
        <p:nvSpPr>
          <p:cNvPr name="Freeform 9" id="9"/>
          <p:cNvSpPr/>
          <p:nvPr/>
        </p:nvSpPr>
        <p:spPr>
          <a:xfrm flipH="false" flipV="false" rot="0">
            <a:off x="10899750" y="-104510"/>
            <a:ext cx="8075505" cy="5874057"/>
          </a:xfrm>
          <a:custGeom>
            <a:avLst/>
            <a:gdLst/>
            <a:ahLst/>
            <a:cxnLst/>
            <a:rect r="r" b="b" t="t" l="l"/>
            <a:pathLst>
              <a:path h="5874057" w="8075505">
                <a:moveTo>
                  <a:pt x="0" y="0"/>
                </a:moveTo>
                <a:lnTo>
                  <a:pt x="8075505" y="0"/>
                </a:lnTo>
                <a:lnTo>
                  <a:pt x="8075505" y="5874057"/>
                </a:lnTo>
                <a:lnTo>
                  <a:pt x="0" y="5874057"/>
                </a:lnTo>
                <a:lnTo>
                  <a:pt x="0" y="0"/>
                </a:lnTo>
                <a:close/>
              </a:path>
            </a:pathLst>
          </a:custGeom>
          <a:blipFill>
            <a:blip r:embed="rId6"/>
            <a:stretch>
              <a:fillRect l="0" t="0" r="0" b="0"/>
            </a:stretch>
          </a:blipFill>
        </p:spPr>
      </p:sp>
    </p:spTree>
  </p:cSld>
  <p:clrMapOvr>
    <a:masterClrMapping/>
  </p:clrMapOvr>
  <p:transition spd="slow">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6302" y="-5935"/>
            <a:ext cx="11018478" cy="8681654"/>
          </a:xfrm>
          <a:custGeom>
            <a:avLst/>
            <a:gdLst/>
            <a:ahLst/>
            <a:cxnLst/>
            <a:rect r="r" b="b" t="t" l="l"/>
            <a:pathLst>
              <a:path h="8681654" w="11018478">
                <a:moveTo>
                  <a:pt x="0" y="0"/>
                </a:moveTo>
                <a:lnTo>
                  <a:pt x="11018478" y="0"/>
                </a:lnTo>
                <a:lnTo>
                  <a:pt x="11018478" y="8681654"/>
                </a:lnTo>
                <a:lnTo>
                  <a:pt x="0" y="8681654"/>
                </a:lnTo>
                <a:lnTo>
                  <a:pt x="0" y="0"/>
                </a:lnTo>
                <a:close/>
              </a:path>
            </a:pathLst>
          </a:custGeom>
          <a:blipFill>
            <a:blip r:embed="rId5"/>
            <a:stretch>
              <a:fillRect l="0" t="0" r="0" b="0"/>
            </a:stretch>
          </a:blipFill>
        </p:spPr>
      </p:sp>
      <p:sp>
        <p:nvSpPr>
          <p:cNvPr name="Freeform 9" id="9"/>
          <p:cNvSpPr/>
          <p:nvPr/>
        </p:nvSpPr>
        <p:spPr>
          <a:xfrm flipH="false" flipV="false" rot="0">
            <a:off x="10391184" y="-176209"/>
            <a:ext cx="8322311" cy="5985358"/>
          </a:xfrm>
          <a:custGeom>
            <a:avLst/>
            <a:gdLst/>
            <a:ahLst/>
            <a:cxnLst/>
            <a:rect r="r" b="b" t="t" l="l"/>
            <a:pathLst>
              <a:path h="5985358" w="8322311">
                <a:moveTo>
                  <a:pt x="0" y="0"/>
                </a:moveTo>
                <a:lnTo>
                  <a:pt x="8322310" y="0"/>
                </a:lnTo>
                <a:lnTo>
                  <a:pt x="8322310" y="5985358"/>
                </a:lnTo>
                <a:lnTo>
                  <a:pt x="0" y="5985358"/>
                </a:lnTo>
                <a:lnTo>
                  <a:pt x="0" y="0"/>
                </a:lnTo>
                <a:close/>
              </a:path>
            </a:pathLst>
          </a:custGeom>
          <a:blipFill>
            <a:blip r:embed="rId6"/>
            <a:stretch>
              <a:fillRect l="0" t="0" r="0" b="0"/>
            </a:stretch>
          </a:blipFill>
        </p:spPr>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6302" y="-5935"/>
            <a:ext cx="11018478" cy="8681654"/>
          </a:xfrm>
          <a:custGeom>
            <a:avLst/>
            <a:gdLst/>
            <a:ahLst/>
            <a:cxnLst/>
            <a:rect r="r" b="b" t="t" l="l"/>
            <a:pathLst>
              <a:path h="8681654" w="11018478">
                <a:moveTo>
                  <a:pt x="0" y="0"/>
                </a:moveTo>
                <a:lnTo>
                  <a:pt x="11018478" y="0"/>
                </a:lnTo>
                <a:lnTo>
                  <a:pt x="11018478" y="8681654"/>
                </a:lnTo>
                <a:lnTo>
                  <a:pt x="0" y="8681654"/>
                </a:lnTo>
                <a:lnTo>
                  <a:pt x="0" y="0"/>
                </a:lnTo>
                <a:close/>
              </a:path>
            </a:pathLst>
          </a:custGeom>
          <a:blipFill>
            <a:blip r:embed="rId5"/>
            <a:stretch>
              <a:fillRect l="0" t="0" r="0" b="0"/>
            </a:stretch>
          </a:blipFill>
        </p:spPr>
      </p:sp>
      <p:sp>
        <p:nvSpPr>
          <p:cNvPr name="Freeform 9" id="9"/>
          <p:cNvSpPr/>
          <p:nvPr/>
        </p:nvSpPr>
        <p:spPr>
          <a:xfrm flipH="false" flipV="false" rot="0">
            <a:off x="10286530" y="-136769"/>
            <a:ext cx="8339037" cy="5970671"/>
          </a:xfrm>
          <a:custGeom>
            <a:avLst/>
            <a:gdLst/>
            <a:ahLst/>
            <a:cxnLst/>
            <a:rect r="r" b="b" t="t" l="l"/>
            <a:pathLst>
              <a:path h="5970671" w="8339037">
                <a:moveTo>
                  <a:pt x="0" y="0"/>
                </a:moveTo>
                <a:lnTo>
                  <a:pt x="8339037" y="0"/>
                </a:lnTo>
                <a:lnTo>
                  <a:pt x="8339037" y="5970671"/>
                </a:lnTo>
                <a:lnTo>
                  <a:pt x="0" y="5970671"/>
                </a:lnTo>
                <a:lnTo>
                  <a:pt x="0" y="0"/>
                </a:lnTo>
                <a:close/>
              </a:path>
            </a:pathLst>
          </a:custGeom>
          <a:blipFill>
            <a:blip r:embed="rId6"/>
            <a:stretch>
              <a:fillRect l="0" t="0" r="0" b="0"/>
            </a:stretch>
          </a:blipFill>
        </p:spPr>
      </p:sp>
    </p:spTree>
  </p:cSld>
  <p:clrMapOvr>
    <a:masterClrMapping/>
  </p:clrMapOvr>
  <p:transition spd="slow">
    <p:push dir="l"/>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6302" y="-5935"/>
            <a:ext cx="11018478" cy="8681654"/>
          </a:xfrm>
          <a:custGeom>
            <a:avLst/>
            <a:gdLst/>
            <a:ahLst/>
            <a:cxnLst/>
            <a:rect r="r" b="b" t="t" l="l"/>
            <a:pathLst>
              <a:path h="8681654" w="11018478">
                <a:moveTo>
                  <a:pt x="0" y="0"/>
                </a:moveTo>
                <a:lnTo>
                  <a:pt x="11018478" y="0"/>
                </a:lnTo>
                <a:lnTo>
                  <a:pt x="11018478" y="8681654"/>
                </a:lnTo>
                <a:lnTo>
                  <a:pt x="0" y="8681654"/>
                </a:lnTo>
                <a:lnTo>
                  <a:pt x="0" y="0"/>
                </a:lnTo>
                <a:close/>
              </a:path>
            </a:pathLst>
          </a:custGeom>
          <a:blipFill>
            <a:blip r:embed="rId5"/>
            <a:stretch>
              <a:fillRect l="0" t="0" r="0" b="0"/>
            </a:stretch>
          </a:blipFill>
        </p:spPr>
      </p:sp>
      <p:sp>
        <p:nvSpPr>
          <p:cNvPr name="Freeform 9" id="9"/>
          <p:cNvSpPr/>
          <p:nvPr/>
        </p:nvSpPr>
        <p:spPr>
          <a:xfrm flipH="false" flipV="false" rot="0">
            <a:off x="10682280" y="-181753"/>
            <a:ext cx="8382058" cy="5964348"/>
          </a:xfrm>
          <a:custGeom>
            <a:avLst/>
            <a:gdLst/>
            <a:ahLst/>
            <a:cxnLst/>
            <a:rect r="r" b="b" t="t" l="l"/>
            <a:pathLst>
              <a:path h="5964348" w="8382058">
                <a:moveTo>
                  <a:pt x="0" y="0"/>
                </a:moveTo>
                <a:lnTo>
                  <a:pt x="8382058" y="0"/>
                </a:lnTo>
                <a:lnTo>
                  <a:pt x="8382058" y="5964349"/>
                </a:lnTo>
                <a:lnTo>
                  <a:pt x="0" y="5964349"/>
                </a:lnTo>
                <a:lnTo>
                  <a:pt x="0" y="0"/>
                </a:lnTo>
                <a:close/>
              </a:path>
            </a:pathLst>
          </a:custGeom>
          <a:blipFill>
            <a:blip r:embed="rId6"/>
            <a:stretch>
              <a:fillRect l="0" t="0" r="0" b="0"/>
            </a:stretch>
          </a:blipFill>
        </p:spPr>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3392165" y="758231"/>
            <a:ext cx="11503670"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Strength of DES – Key Size</a:t>
            </a:r>
          </a:p>
        </p:txBody>
      </p:sp>
      <p:sp>
        <p:nvSpPr>
          <p:cNvPr name="TextBox 9" id="9"/>
          <p:cNvSpPr txBox="true"/>
          <p:nvPr/>
        </p:nvSpPr>
        <p:spPr>
          <a:xfrm rot="0">
            <a:off x="2526829" y="2129001"/>
            <a:ext cx="14536748" cy="6850180"/>
          </a:xfrm>
          <a:prstGeom prst="rect">
            <a:avLst/>
          </a:prstGeom>
        </p:spPr>
        <p:txBody>
          <a:bodyPr anchor="t" rtlCol="false" tIns="0" lIns="0" bIns="0" rIns="0">
            <a:spAutoFit/>
          </a:bodyPr>
          <a:lstStyle/>
          <a:p>
            <a:pPr algn="ctr">
              <a:lnSpc>
                <a:spcPts val="6016"/>
              </a:lnSpc>
              <a:spcBef>
                <a:spcPct val="0"/>
              </a:spcBef>
            </a:pPr>
            <a:r>
              <a:rPr lang="en-US" sz="5570">
                <a:solidFill>
                  <a:srgbClr val="A6A6A6"/>
                </a:solidFill>
                <a:latin typeface="Alice"/>
              </a:rPr>
              <a:t>• 56-bit keys have 256 = 7.2 x 1016 values</a:t>
            </a:r>
          </a:p>
          <a:p>
            <a:pPr algn="ctr">
              <a:lnSpc>
                <a:spcPts val="6016"/>
              </a:lnSpc>
              <a:spcBef>
                <a:spcPct val="0"/>
              </a:spcBef>
            </a:pPr>
            <a:r>
              <a:rPr lang="en-US" sz="5570">
                <a:solidFill>
                  <a:srgbClr val="A6A6A6"/>
                </a:solidFill>
                <a:latin typeface="Alice"/>
              </a:rPr>
              <a:t>• brute force search looks hard</a:t>
            </a:r>
          </a:p>
          <a:p>
            <a:pPr algn="ctr">
              <a:lnSpc>
                <a:spcPts val="6016"/>
              </a:lnSpc>
              <a:spcBef>
                <a:spcPct val="0"/>
              </a:spcBef>
            </a:pPr>
            <a:r>
              <a:rPr lang="en-US" sz="5570">
                <a:solidFill>
                  <a:srgbClr val="A6A6A6"/>
                </a:solidFill>
                <a:latin typeface="Alice"/>
              </a:rPr>
              <a:t>• recent advances have shown is possible</a:t>
            </a:r>
          </a:p>
          <a:p>
            <a:pPr algn="ctr">
              <a:lnSpc>
                <a:spcPts val="6016"/>
              </a:lnSpc>
              <a:spcBef>
                <a:spcPct val="0"/>
              </a:spcBef>
            </a:pPr>
            <a:r>
              <a:rPr lang="en-US" sz="5570">
                <a:solidFill>
                  <a:srgbClr val="A6A6A6"/>
                </a:solidFill>
                <a:latin typeface="Alice"/>
              </a:rPr>
              <a:t>– in 1997 on Internet in a few months</a:t>
            </a:r>
          </a:p>
          <a:p>
            <a:pPr algn="ctr">
              <a:lnSpc>
                <a:spcPts val="6016"/>
              </a:lnSpc>
              <a:spcBef>
                <a:spcPct val="0"/>
              </a:spcBef>
            </a:pPr>
            <a:r>
              <a:rPr lang="en-US" sz="5570">
                <a:solidFill>
                  <a:srgbClr val="A6A6A6"/>
                </a:solidFill>
                <a:latin typeface="Alice"/>
              </a:rPr>
              <a:t>– in 1998 on dedicated hardware (EFF) in a few</a:t>
            </a:r>
          </a:p>
          <a:p>
            <a:pPr algn="ctr">
              <a:lnSpc>
                <a:spcPts val="6016"/>
              </a:lnSpc>
              <a:spcBef>
                <a:spcPct val="0"/>
              </a:spcBef>
            </a:pPr>
            <a:r>
              <a:rPr lang="en-US" sz="5570">
                <a:solidFill>
                  <a:srgbClr val="A6A6A6"/>
                </a:solidFill>
                <a:latin typeface="Alice"/>
              </a:rPr>
              <a:t>days</a:t>
            </a:r>
          </a:p>
          <a:p>
            <a:pPr algn="ctr">
              <a:lnSpc>
                <a:spcPts val="6016"/>
              </a:lnSpc>
              <a:spcBef>
                <a:spcPct val="0"/>
              </a:spcBef>
            </a:pPr>
            <a:r>
              <a:rPr lang="en-US" sz="5570">
                <a:solidFill>
                  <a:srgbClr val="A6A6A6"/>
                </a:solidFill>
                <a:latin typeface="Alice"/>
              </a:rPr>
              <a:t>– in 1999 above combined in 22hrs!</a:t>
            </a:r>
          </a:p>
          <a:p>
            <a:pPr algn="ctr">
              <a:lnSpc>
                <a:spcPts val="6016"/>
              </a:lnSpc>
              <a:spcBef>
                <a:spcPct val="0"/>
              </a:spcBef>
            </a:pPr>
            <a:r>
              <a:rPr lang="en-US" sz="5570">
                <a:solidFill>
                  <a:srgbClr val="A6A6A6"/>
                </a:solidFill>
                <a:latin typeface="Alice"/>
              </a:rPr>
              <a:t>• still must be able to recognize plaintext</a:t>
            </a:r>
          </a:p>
          <a:p>
            <a:pPr algn="ctr">
              <a:lnSpc>
                <a:spcPts val="6016"/>
              </a:lnSpc>
              <a:spcBef>
                <a:spcPct val="0"/>
              </a:spcBef>
            </a:pPr>
            <a:r>
              <a:rPr lang="en-US" sz="5570">
                <a:solidFill>
                  <a:srgbClr val="A6A6A6"/>
                </a:solidFill>
                <a:latin typeface="Alice"/>
              </a:rPr>
              <a:t>• now considering alternatives to DES</a:t>
            </a: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1879625" y="758231"/>
            <a:ext cx="14528750"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Strength of DES – Timing Attacks</a:t>
            </a:r>
          </a:p>
        </p:txBody>
      </p:sp>
      <p:sp>
        <p:nvSpPr>
          <p:cNvPr name="TextBox 9" id="9"/>
          <p:cNvSpPr txBox="true"/>
          <p:nvPr/>
        </p:nvSpPr>
        <p:spPr>
          <a:xfrm rot="0">
            <a:off x="377497" y="2337632"/>
            <a:ext cx="17533005" cy="3817990"/>
          </a:xfrm>
          <a:prstGeom prst="rect">
            <a:avLst/>
          </a:prstGeom>
        </p:spPr>
        <p:txBody>
          <a:bodyPr anchor="t" rtlCol="false" tIns="0" lIns="0" bIns="0" rIns="0">
            <a:spAutoFit/>
          </a:bodyPr>
          <a:lstStyle/>
          <a:p>
            <a:pPr algn="ctr">
              <a:lnSpc>
                <a:spcPts val="6016"/>
              </a:lnSpc>
            </a:pPr>
            <a:r>
              <a:rPr lang="en-US" sz="5570">
                <a:solidFill>
                  <a:srgbClr val="A6A6A6"/>
                </a:solidFill>
                <a:latin typeface="Alice"/>
              </a:rPr>
              <a:t>• attacks actual implementation of cipher </a:t>
            </a:r>
          </a:p>
          <a:p>
            <a:pPr algn="ctr">
              <a:lnSpc>
                <a:spcPts val="6016"/>
              </a:lnSpc>
            </a:pPr>
            <a:r>
              <a:rPr lang="en-US" sz="5570">
                <a:solidFill>
                  <a:srgbClr val="A6A6A6"/>
                </a:solidFill>
                <a:latin typeface="Alice"/>
              </a:rPr>
              <a:t>• use knowledge of consequences of implementation to derive knowledge of some/all subkey bits </a:t>
            </a:r>
          </a:p>
          <a:p>
            <a:pPr algn="ctr">
              <a:lnSpc>
                <a:spcPts val="6016"/>
              </a:lnSpc>
              <a:spcBef>
                <a:spcPct val="0"/>
              </a:spcBef>
            </a:pPr>
            <a:r>
              <a:rPr lang="en-US" sz="5570">
                <a:solidFill>
                  <a:srgbClr val="A6A6A6"/>
                </a:solidFill>
                <a:latin typeface="Alice"/>
              </a:rPr>
              <a:t>• specifically use fact that calculations can take varying times depending on the value of the inputs to it</a:t>
            </a:r>
          </a:p>
        </p:txBody>
      </p:sp>
    </p:spTree>
  </p:cSld>
  <p:clrMapOvr>
    <a:masterClrMapping/>
  </p:clrMapOvr>
  <p:transition spd="slow">
    <p:push dir="l"/>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1443558" y="758231"/>
            <a:ext cx="15400883"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Strength of DES – Analytic Attacks </a:t>
            </a:r>
          </a:p>
        </p:txBody>
      </p:sp>
      <p:sp>
        <p:nvSpPr>
          <p:cNvPr name="TextBox 9" id="9"/>
          <p:cNvSpPr txBox="true"/>
          <p:nvPr/>
        </p:nvSpPr>
        <p:spPr>
          <a:xfrm rot="0">
            <a:off x="0" y="2337632"/>
            <a:ext cx="18288000" cy="6092133"/>
          </a:xfrm>
          <a:prstGeom prst="rect">
            <a:avLst/>
          </a:prstGeom>
        </p:spPr>
        <p:txBody>
          <a:bodyPr anchor="t" rtlCol="false" tIns="0" lIns="0" bIns="0" rIns="0">
            <a:spAutoFit/>
          </a:bodyPr>
          <a:lstStyle/>
          <a:p>
            <a:pPr algn="ctr">
              <a:lnSpc>
                <a:spcPts val="6016"/>
              </a:lnSpc>
            </a:pPr>
            <a:r>
              <a:rPr lang="en-US" sz="5570">
                <a:solidFill>
                  <a:srgbClr val="A6A6A6"/>
                </a:solidFill>
                <a:latin typeface="Alice"/>
              </a:rPr>
              <a:t>• now have several analytic attacks on DES </a:t>
            </a:r>
          </a:p>
          <a:p>
            <a:pPr algn="ctr">
              <a:lnSpc>
                <a:spcPts val="6016"/>
              </a:lnSpc>
            </a:pPr>
            <a:r>
              <a:rPr lang="en-US" sz="5570">
                <a:solidFill>
                  <a:srgbClr val="A6A6A6"/>
                </a:solidFill>
                <a:latin typeface="Alice"/>
              </a:rPr>
              <a:t>• these utilise some deep structure of the cipher – by gathering information about encryptions – can eventually recover some/all of the sub-key bits – if necessary then exhaustively search for the rest </a:t>
            </a:r>
          </a:p>
          <a:p>
            <a:pPr algn="ctr">
              <a:lnSpc>
                <a:spcPts val="6016"/>
              </a:lnSpc>
            </a:pPr>
            <a:r>
              <a:rPr lang="en-US" sz="5570">
                <a:solidFill>
                  <a:srgbClr val="A6A6A6"/>
                </a:solidFill>
                <a:latin typeface="Alice"/>
              </a:rPr>
              <a:t>• generally these are statistical attacks </a:t>
            </a:r>
          </a:p>
          <a:p>
            <a:pPr algn="ctr">
              <a:lnSpc>
                <a:spcPts val="6016"/>
              </a:lnSpc>
              <a:spcBef>
                <a:spcPct val="0"/>
              </a:spcBef>
            </a:pPr>
            <a:r>
              <a:rPr lang="en-US" sz="5570">
                <a:solidFill>
                  <a:srgbClr val="A6A6A6"/>
                </a:solidFill>
                <a:latin typeface="Alice"/>
              </a:rPr>
              <a:t>• include – differential cryptanalysis – linear cryptanalysis – related key attacks </a:t>
            </a:r>
          </a:p>
        </p:txBody>
      </p:sp>
    </p:spTree>
  </p:cSld>
  <p:clrMapOvr>
    <a:masterClrMapping/>
  </p:clrMapOvr>
  <p:transition spd="slow">
    <p:push dir="l"/>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565073" y="-6898"/>
            <a:ext cx="17206871" cy="10252859"/>
          </a:xfrm>
          <a:custGeom>
            <a:avLst/>
            <a:gdLst/>
            <a:ahLst/>
            <a:cxnLst/>
            <a:rect r="r" b="b" t="t" l="l"/>
            <a:pathLst>
              <a:path h="10252859" w="17206871">
                <a:moveTo>
                  <a:pt x="0" y="0"/>
                </a:moveTo>
                <a:lnTo>
                  <a:pt x="17206872" y="0"/>
                </a:lnTo>
                <a:lnTo>
                  <a:pt x="17206872" y="10252859"/>
                </a:lnTo>
                <a:lnTo>
                  <a:pt x="0" y="10252859"/>
                </a:lnTo>
                <a:lnTo>
                  <a:pt x="0" y="0"/>
                </a:lnTo>
                <a:close/>
              </a:path>
            </a:pathLst>
          </a:custGeom>
          <a:blipFill>
            <a:blip r:embed="rId5"/>
            <a:stretch>
              <a:fillRect l="0" t="0" r="0" b="0"/>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3265717">
            <a:off x="579485" y="3940187"/>
            <a:ext cx="7634740" cy="3737691"/>
            <a:chOff x="0" y="0"/>
            <a:chExt cx="10179653" cy="4983588"/>
          </a:xfrm>
        </p:grpSpPr>
        <p:pic>
          <p:nvPicPr>
            <p:cNvPr name="Picture 5" id="5"/>
            <p:cNvPicPr>
              <a:picLocks noChangeAspect="true"/>
            </p:cNvPicPr>
            <p:nvPr/>
          </p:nvPicPr>
          <p:blipFill>
            <a:blip r:embed="rId3"/>
            <a:srcRect l="1421" t="0" r="1421" b="0"/>
            <a:stretch>
              <a:fillRect/>
            </a:stretch>
          </p:blipFill>
          <p:spPr>
            <a:xfrm flipH="false" flipV="false">
              <a:off x="0" y="0"/>
              <a:ext cx="10179653" cy="4983588"/>
            </a:xfrm>
            <a:prstGeom prst="rect">
              <a:avLst/>
            </a:prstGeom>
          </p:spPr>
        </p:pic>
      </p:grpSp>
      <p:sp>
        <p:nvSpPr>
          <p:cNvPr name="Freeform 6" id="6"/>
          <p:cNvSpPr/>
          <p:nvPr/>
        </p:nvSpPr>
        <p:spPr>
          <a:xfrm flipH="false" flipV="false" rot="0">
            <a:off x="124573" y="1347855"/>
            <a:ext cx="4726636" cy="4726636"/>
          </a:xfrm>
          <a:custGeom>
            <a:avLst/>
            <a:gdLst/>
            <a:ahLst/>
            <a:cxnLst/>
            <a:rect r="r" b="b" t="t" l="l"/>
            <a:pathLst>
              <a:path h="4726636" w="4726636">
                <a:moveTo>
                  <a:pt x="0" y="0"/>
                </a:moveTo>
                <a:lnTo>
                  <a:pt x="4726636" y="0"/>
                </a:lnTo>
                <a:lnTo>
                  <a:pt x="4726636" y="4726636"/>
                </a:lnTo>
                <a:lnTo>
                  <a:pt x="0" y="4726636"/>
                </a:lnTo>
                <a:lnTo>
                  <a:pt x="0" y="0"/>
                </a:lnTo>
                <a:close/>
              </a:path>
            </a:pathLst>
          </a:custGeom>
          <a:blipFill>
            <a:blip r:embed="rId4"/>
            <a:stretch>
              <a:fillRect l="0" t="0" r="0" b="0"/>
            </a:stretch>
          </a:blipFill>
        </p:spPr>
      </p:sp>
      <p:sp>
        <p:nvSpPr>
          <p:cNvPr name="Freeform 7" id="7"/>
          <p:cNvSpPr/>
          <p:nvPr/>
        </p:nvSpPr>
        <p:spPr>
          <a:xfrm flipH="false" flipV="false" rot="0">
            <a:off x="5239922" y="4007785"/>
            <a:ext cx="5537296" cy="5537296"/>
          </a:xfrm>
          <a:custGeom>
            <a:avLst/>
            <a:gdLst/>
            <a:ahLst/>
            <a:cxnLst/>
            <a:rect r="r" b="b" t="t" l="l"/>
            <a:pathLst>
              <a:path h="5537296" w="5537296">
                <a:moveTo>
                  <a:pt x="0" y="0"/>
                </a:moveTo>
                <a:lnTo>
                  <a:pt x="5537296" y="0"/>
                </a:lnTo>
                <a:lnTo>
                  <a:pt x="5537296" y="5537296"/>
                </a:lnTo>
                <a:lnTo>
                  <a:pt x="0" y="5537296"/>
                </a:lnTo>
                <a:lnTo>
                  <a:pt x="0" y="0"/>
                </a:lnTo>
                <a:close/>
              </a:path>
            </a:pathLst>
          </a:custGeom>
          <a:blipFill>
            <a:blip r:embed="rId5"/>
            <a:stretch>
              <a:fillRect l="0" t="0" r="0" b="0"/>
            </a:stretch>
          </a:blipFill>
        </p:spPr>
      </p:sp>
      <p:sp>
        <p:nvSpPr>
          <p:cNvPr name="Freeform 8" id="8"/>
          <p:cNvSpPr/>
          <p:nvPr/>
        </p:nvSpPr>
        <p:spPr>
          <a:xfrm flipH="false" flipV="false" rot="0">
            <a:off x="11028496" y="2298470"/>
            <a:ext cx="7000488" cy="4611572"/>
          </a:xfrm>
          <a:custGeom>
            <a:avLst/>
            <a:gdLst/>
            <a:ahLst/>
            <a:cxnLst/>
            <a:rect r="r" b="b" t="t" l="l"/>
            <a:pathLst>
              <a:path h="4611572" w="7000488">
                <a:moveTo>
                  <a:pt x="0" y="0"/>
                </a:moveTo>
                <a:lnTo>
                  <a:pt x="7000489" y="0"/>
                </a:lnTo>
                <a:lnTo>
                  <a:pt x="7000489" y="4611572"/>
                </a:lnTo>
                <a:lnTo>
                  <a:pt x="0" y="4611572"/>
                </a:lnTo>
                <a:lnTo>
                  <a:pt x="0" y="0"/>
                </a:lnTo>
                <a:close/>
              </a:path>
            </a:pathLst>
          </a:custGeom>
          <a:blipFill>
            <a:blip r:embed="rId6"/>
            <a:stretch>
              <a:fillRect l="0" t="0" r="0" b="0"/>
            </a:stretch>
          </a:blipFill>
        </p:spPr>
      </p:sp>
      <p:sp>
        <p:nvSpPr>
          <p:cNvPr name="TextBox 9" id="9"/>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History</a:t>
            </a:r>
          </a:p>
        </p:txBody>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909028" y="568007"/>
            <a:ext cx="16154549" cy="807085"/>
          </a:xfrm>
          <a:prstGeom prst="rect">
            <a:avLst/>
          </a:prstGeom>
        </p:spPr>
        <p:txBody>
          <a:bodyPr anchor="t" rtlCol="false" tIns="0" lIns="0" bIns="0" rIns="0">
            <a:spAutoFit/>
          </a:bodyPr>
          <a:lstStyle/>
          <a:p>
            <a:pPr algn="l">
              <a:lnSpc>
                <a:spcPts val="6439"/>
              </a:lnSpc>
            </a:pPr>
            <a:r>
              <a:rPr lang="en-US" sz="4599" u="sng">
                <a:solidFill>
                  <a:srgbClr val="FFFFFF"/>
                </a:solidFill>
                <a:latin typeface="Arimo"/>
                <a:hlinkClick r:id="rId5" tooltip="https://web.cs.hacettepe.edu.tr/~maydos/Docs/crypto/ch03.pdf"/>
              </a:rPr>
              <a:t>https://web.cs.hacettepe.edu.tr/~maydos/Docs/crypto/ch03.pdf</a:t>
            </a:r>
          </a:p>
        </p:txBody>
      </p:sp>
    </p:spTree>
  </p:cSld>
  <p:clrMapOvr>
    <a:masterClrMapping/>
  </p:clrMapOvr>
  <p:transition spd="slow">
    <p:push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651046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Chapter 4 – Finite Fields</a:t>
            </a:r>
          </a:p>
        </p:txBody>
      </p:sp>
      <p:sp>
        <p:nvSpPr>
          <p:cNvPr name="TextBox 5" id="5"/>
          <p:cNvSpPr txBox="true"/>
          <p:nvPr/>
        </p:nvSpPr>
        <p:spPr>
          <a:xfrm rot="0">
            <a:off x="8942040" y="2570557"/>
            <a:ext cx="8808128" cy="6916293"/>
          </a:xfrm>
          <a:prstGeom prst="rect">
            <a:avLst/>
          </a:prstGeom>
        </p:spPr>
        <p:txBody>
          <a:bodyPr anchor="t" rtlCol="false" tIns="0" lIns="0" bIns="0" rIns="0">
            <a:spAutoFit/>
          </a:bodyPr>
          <a:lstStyle/>
          <a:p>
            <a:pPr algn="r">
              <a:lnSpc>
                <a:spcPts val="4955"/>
              </a:lnSpc>
            </a:pPr>
            <a:r>
              <a:rPr lang="en-US" sz="4199">
                <a:solidFill>
                  <a:srgbClr val="FFFFFF"/>
                </a:solidFill>
                <a:latin typeface="Body Grotesque Fit"/>
              </a:rPr>
              <a:t>• will now introduce finite fields </a:t>
            </a:r>
          </a:p>
          <a:p>
            <a:pPr algn="r">
              <a:lnSpc>
                <a:spcPts val="4955"/>
              </a:lnSpc>
            </a:pPr>
            <a:r>
              <a:rPr lang="en-US" sz="4199">
                <a:solidFill>
                  <a:srgbClr val="FFFFFF"/>
                </a:solidFill>
                <a:latin typeface="Body Grotesque Fit"/>
              </a:rPr>
              <a:t>• of increasing importance in cryptography – AES, Elliptic Curve, IDEA, Public Key </a:t>
            </a:r>
          </a:p>
          <a:p>
            <a:pPr algn="r">
              <a:lnSpc>
                <a:spcPts val="4955"/>
              </a:lnSpc>
            </a:pPr>
            <a:r>
              <a:rPr lang="en-US" sz="4199">
                <a:solidFill>
                  <a:srgbClr val="FFFFFF"/>
                </a:solidFill>
                <a:latin typeface="Body Grotesque Fit"/>
              </a:rPr>
              <a:t>• concern operations on “numbers” – what constitutes a “number” – the type of operations and the properties </a:t>
            </a:r>
          </a:p>
          <a:p>
            <a:pPr algn="r" marL="0" indent="0" lvl="0">
              <a:lnSpc>
                <a:spcPts val="4955"/>
              </a:lnSpc>
            </a:pPr>
            <a:r>
              <a:rPr lang="en-US" sz="4199">
                <a:solidFill>
                  <a:srgbClr val="FFFFFF"/>
                </a:solidFill>
                <a:latin typeface="Body Grotesque Fit"/>
              </a:rPr>
              <a:t>• start with concepts of groups, rings, fields from abstract algebra</a:t>
            </a:r>
          </a:p>
        </p:txBody>
      </p:sp>
      <p:grpSp>
        <p:nvGrpSpPr>
          <p:cNvPr name="Group 6" id="6"/>
          <p:cNvGrpSpPr/>
          <p:nvPr/>
        </p:nvGrpSpPr>
        <p:grpSpPr>
          <a:xfrm rot="-7936103">
            <a:off x="-3213357" y="6120465"/>
            <a:ext cx="7956383" cy="7802344"/>
            <a:chOff x="0" y="0"/>
            <a:chExt cx="10608510" cy="10403126"/>
          </a:xfrm>
        </p:grpSpPr>
        <p:pic>
          <p:nvPicPr>
            <p:cNvPr name="Picture 7" id="7"/>
            <p:cNvPicPr>
              <a:picLocks noChangeAspect="true"/>
            </p:cNvPicPr>
            <p:nvPr/>
          </p:nvPicPr>
          <p:blipFill>
            <a:blip r:embed="rId3"/>
            <a:srcRect l="25748" t="0" r="25748" b="0"/>
            <a:stretch>
              <a:fillRect/>
            </a:stretch>
          </p:blipFill>
          <p:spPr>
            <a:xfrm flipH="false" flipV="false">
              <a:off x="0" y="0"/>
              <a:ext cx="10608510" cy="10403126"/>
            </a:xfrm>
            <a:prstGeom prst="rect">
              <a:avLst/>
            </a:prstGeom>
          </p:spPr>
        </p:pic>
      </p:grpSp>
      <p:sp>
        <p:nvSpPr>
          <p:cNvPr name="Freeform 8" id="8"/>
          <p:cNvSpPr/>
          <p:nvPr/>
        </p:nvSpPr>
        <p:spPr>
          <a:xfrm flipH="false" flipV="false" rot="-3491833">
            <a:off x="2514008" y="946086"/>
            <a:ext cx="3375364" cy="6413994"/>
          </a:xfrm>
          <a:custGeom>
            <a:avLst/>
            <a:gdLst/>
            <a:ahLst/>
            <a:cxnLst/>
            <a:rect r="r" b="b" t="t" l="l"/>
            <a:pathLst>
              <a:path h="6413994" w="3375364">
                <a:moveTo>
                  <a:pt x="0" y="0"/>
                </a:moveTo>
                <a:lnTo>
                  <a:pt x="3375365" y="0"/>
                </a:lnTo>
                <a:lnTo>
                  <a:pt x="3375365" y="6413994"/>
                </a:lnTo>
                <a:lnTo>
                  <a:pt x="0" y="641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4552554" cy="19354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Chapter 5 Advanced Encryption Standard</a:t>
            </a:r>
          </a:p>
        </p:txBody>
      </p:sp>
      <p:sp>
        <p:nvSpPr>
          <p:cNvPr name="TextBox 5" id="5"/>
          <p:cNvSpPr txBox="true"/>
          <p:nvPr/>
        </p:nvSpPr>
        <p:spPr>
          <a:xfrm rot="0">
            <a:off x="5652101" y="2570557"/>
            <a:ext cx="12098067" cy="6916293"/>
          </a:xfrm>
          <a:prstGeom prst="rect">
            <a:avLst/>
          </a:prstGeom>
        </p:spPr>
        <p:txBody>
          <a:bodyPr anchor="t" rtlCol="false" tIns="0" lIns="0" bIns="0" rIns="0">
            <a:spAutoFit/>
          </a:bodyPr>
          <a:lstStyle/>
          <a:p>
            <a:pPr algn="r">
              <a:lnSpc>
                <a:spcPts val="4955"/>
              </a:lnSpc>
            </a:pPr>
            <a:r>
              <a:rPr lang="en-US" sz="4199">
                <a:solidFill>
                  <a:srgbClr val="FFFFFF"/>
                </a:solidFill>
                <a:latin typeface="Body Grotesque Fit"/>
              </a:rPr>
              <a:t>clear a replacement for DES was needed </a:t>
            </a:r>
          </a:p>
          <a:p>
            <a:pPr algn="r">
              <a:lnSpc>
                <a:spcPts val="4955"/>
              </a:lnSpc>
            </a:pPr>
            <a:r>
              <a:rPr lang="en-US" sz="4199">
                <a:solidFill>
                  <a:srgbClr val="FFFFFF"/>
                </a:solidFill>
                <a:latin typeface="Body Grotesque Fit"/>
              </a:rPr>
              <a:t>– have theoretical attacks that can break it</a:t>
            </a:r>
          </a:p>
          <a:p>
            <a:pPr algn="r">
              <a:lnSpc>
                <a:spcPts val="4955"/>
              </a:lnSpc>
            </a:pPr>
            <a:r>
              <a:rPr lang="en-US" sz="4199">
                <a:solidFill>
                  <a:srgbClr val="FFFFFF"/>
                </a:solidFill>
                <a:latin typeface="Body Grotesque Fit"/>
              </a:rPr>
              <a:t> – have demonstrated exhaustive key search attacks </a:t>
            </a:r>
          </a:p>
          <a:p>
            <a:pPr algn="r">
              <a:lnSpc>
                <a:spcPts val="4955"/>
              </a:lnSpc>
            </a:pPr>
            <a:r>
              <a:rPr lang="en-US" sz="4199">
                <a:solidFill>
                  <a:srgbClr val="FFFFFF"/>
                </a:solidFill>
                <a:latin typeface="Body Grotesque Fit"/>
              </a:rPr>
              <a:t>• can use Triple-DES – pretty safe </a:t>
            </a:r>
          </a:p>
          <a:p>
            <a:pPr algn="r">
              <a:lnSpc>
                <a:spcPts val="4955"/>
              </a:lnSpc>
            </a:pPr>
            <a:r>
              <a:rPr lang="en-US" sz="4199">
                <a:solidFill>
                  <a:srgbClr val="FFFFFF"/>
                </a:solidFill>
                <a:latin typeface="Body Grotesque Fit"/>
              </a:rPr>
              <a:t>– but slow, small blocks </a:t>
            </a:r>
          </a:p>
          <a:p>
            <a:pPr algn="r">
              <a:lnSpc>
                <a:spcPts val="4955"/>
              </a:lnSpc>
            </a:pPr>
            <a:r>
              <a:rPr lang="en-US" sz="4199">
                <a:solidFill>
                  <a:srgbClr val="FFFFFF"/>
                </a:solidFill>
                <a:latin typeface="Body Grotesque Fit"/>
              </a:rPr>
              <a:t>• issued call for ciphers in `97 • 15 candidates accepted in Jun 98 </a:t>
            </a:r>
          </a:p>
          <a:p>
            <a:pPr algn="r">
              <a:lnSpc>
                <a:spcPts val="4955"/>
              </a:lnSpc>
            </a:pPr>
            <a:r>
              <a:rPr lang="en-US" sz="4199">
                <a:solidFill>
                  <a:srgbClr val="FFFFFF"/>
                </a:solidFill>
                <a:latin typeface="Body Grotesque Fit"/>
              </a:rPr>
              <a:t>• 5 were short-listed in Aug-99 </a:t>
            </a:r>
          </a:p>
          <a:p>
            <a:pPr algn="r">
              <a:lnSpc>
                <a:spcPts val="4955"/>
              </a:lnSpc>
            </a:pPr>
            <a:r>
              <a:rPr lang="en-US" sz="4199">
                <a:solidFill>
                  <a:srgbClr val="FFFFFF"/>
                </a:solidFill>
                <a:latin typeface="Body Grotesque Fit"/>
              </a:rPr>
              <a:t>• AES selected in Oct-2000 </a:t>
            </a:r>
          </a:p>
          <a:p>
            <a:pPr algn="r" marL="0" indent="0" lvl="0">
              <a:lnSpc>
                <a:spcPts val="4955"/>
              </a:lnSpc>
            </a:pPr>
            <a:r>
              <a:rPr lang="en-US" sz="4199">
                <a:solidFill>
                  <a:srgbClr val="FFFFFF"/>
                </a:solidFill>
                <a:latin typeface="Body Grotesque Fit"/>
              </a:rPr>
              <a:t>• issued as FIPS PUB 197 standard in Nov-2001 </a:t>
            </a:r>
          </a:p>
        </p:txBody>
      </p:sp>
      <p:grpSp>
        <p:nvGrpSpPr>
          <p:cNvPr name="Group 6" id="6"/>
          <p:cNvGrpSpPr/>
          <p:nvPr/>
        </p:nvGrpSpPr>
        <p:grpSpPr>
          <a:xfrm rot="-7936103">
            <a:off x="-3213357" y="6120465"/>
            <a:ext cx="7956383" cy="7802344"/>
            <a:chOff x="0" y="0"/>
            <a:chExt cx="10608510" cy="10403126"/>
          </a:xfrm>
        </p:grpSpPr>
        <p:pic>
          <p:nvPicPr>
            <p:cNvPr name="Picture 7" id="7"/>
            <p:cNvPicPr>
              <a:picLocks noChangeAspect="true"/>
            </p:cNvPicPr>
            <p:nvPr/>
          </p:nvPicPr>
          <p:blipFill>
            <a:blip r:embed="rId3"/>
            <a:srcRect l="25748" t="0" r="25748" b="0"/>
            <a:stretch>
              <a:fillRect/>
            </a:stretch>
          </p:blipFill>
          <p:spPr>
            <a:xfrm flipH="false" flipV="false">
              <a:off x="0" y="0"/>
              <a:ext cx="10608510" cy="10403126"/>
            </a:xfrm>
            <a:prstGeom prst="rect">
              <a:avLst/>
            </a:prstGeom>
          </p:spPr>
        </p:pic>
      </p:grpSp>
      <p:sp>
        <p:nvSpPr>
          <p:cNvPr name="Freeform 8" id="8"/>
          <p:cNvSpPr/>
          <p:nvPr/>
        </p:nvSpPr>
        <p:spPr>
          <a:xfrm flipH="false" flipV="false" rot="-3491833">
            <a:off x="716578" y="3155469"/>
            <a:ext cx="3375364" cy="6413994"/>
          </a:xfrm>
          <a:custGeom>
            <a:avLst/>
            <a:gdLst/>
            <a:ahLst/>
            <a:cxnLst/>
            <a:rect r="r" b="b" t="t" l="l"/>
            <a:pathLst>
              <a:path h="6413994" w="3375364">
                <a:moveTo>
                  <a:pt x="0" y="0"/>
                </a:moveTo>
                <a:lnTo>
                  <a:pt x="3375365" y="0"/>
                </a:lnTo>
                <a:lnTo>
                  <a:pt x="3375365" y="6413995"/>
                </a:lnTo>
                <a:lnTo>
                  <a:pt x="0" y="64139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5088285" y="758231"/>
            <a:ext cx="8111430"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AES Requirements</a:t>
            </a:r>
          </a:p>
        </p:txBody>
      </p:sp>
      <p:sp>
        <p:nvSpPr>
          <p:cNvPr name="TextBox 9" id="9"/>
          <p:cNvSpPr txBox="true"/>
          <p:nvPr/>
        </p:nvSpPr>
        <p:spPr>
          <a:xfrm rot="0">
            <a:off x="0" y="2337632"/>
            <a:ext cx="18288000" cy="6092133"/>
          </a:xfrm>
          <a:prstGeom prst="rect">
            <a:avLst/>
          </a:prstGeom>
        </p:spPr>
        <p:txBody>
          <a:bodyPr anchor="t" rtlCol="false" tIns="0" lIns="0" bIns="0" rIns="0">
            <a:spAutoFit/>
          </a:bodyPr>
          <a:lstStyle/>
          <a:p>
            <a:pPr algn="ctr">
              <a:lnSpc>
                <a:spcPts val="6016"/>
              </a:lnSpc>
            </a:pPr>
            <a:r>
              <a:rPr lang="en-US" sz="5570">
                <a:solidFill>
                  <a:srgbClr val="A6A6A6"/>
                </a:solidFill>
                <a:latin typeface="Alice"/>
              </a:rPr>
              <a:t>• private key symmetric block cipher </a:t>
            </a:r>
          </a:p>
          <a:p>
            <a:pPr algn="ctr">
              <a:lnSpc>
                <a:spcPts val="6016"/>
              </a:lnSpc>
            </a:pPr>
            <a:r>
              <a:rPr lang="en-US" sz="5570">
                <a:solidFill>
                  <a:srgbClr val="A6A6A6"/>
                </a:solidFill>
                <a:latin typeface="Alice"/>
              </a:rPr>
              <a:t>• 128-bit data, 128/192/256-bit keys </a:t>
            </a:r>
          </a:p>
          <a:p>
            <a:pPr algn="ctr">
              <a:lnSpc>
                <a:spcPts val="6016"/>
              </a:lnSpc>
            </a:pPr>
            <a:r>
              <a:rPr lang="en-US" sz="5570">
                <a:solidFill>
                  <a:srgbClr val="A6A6A6"/>
                </a:solidFill>
                <a:latin typeface="Alice"/>
              </a:rPr>
              <a:t>• stronger &amp; faster than Triple-DES </a:t>
            </a:r>
          </a:p>
          <a:p>
            <a:pPr algn="ctr">
              <a:lnSpc>
                <a:spcPts val="6016"/>
              </a:lnSpc>
            </a:pPr>
            <a:r>
              <a:rPr lang="en-US" sz="5570">
                <a:solidFill>
                  <a:srgbClr val="A6A6A6"/>
                </a:solidFill>
                <a:latin typeface="Alice"/>
              </a:rPr>
              <a:t>• active life of 20-30 years (+ archival use) </a:t>
            </a:r>
          </a:p>
          <a:p>
            <a:pPr algn="ctr">
              <a:lnSpc>
                <a:spcPts val="6016"/>
              </a:lnSpc>
            </a:pPr>
            <a:r>
              <a:rPr lang="en-US" sz="5570">
                <a:solidFill>
                  <a:srgbClr val="A6A6A6"/>
                </a:solidFill>
                <a:latin typeface="Alice"/>
              </a:rPr>
              <a:t>• provide full specification &amp; design details </a:t>
            </a:r>
          </a:p>
          <a:p>
            <a:pPr algn="ctr">
              <a:lnSpc>
                <a:spcPts val="6016"/>
              </a:lnSpc>
            </a:pPr>
            <a:r>
              <a:rPr lang="en-US" sz="5570">
                <a:solidFill>
                  <a:srgbClr val="A6A6A6"/>
                </a:solidFill>
                <a:latin typeface="Alice"/>
              </a:rPr>
              <a:t>• both C &amp; Java implementations </a:t>
            </a:r>
          </a:p>
          <a:p>
            <a:pPr algn="ctr">
              <a:lnSpc>
                <a:spcPts val="6016"/>
              </a:lnSpc>
              <a:spcBef>
                <a:spcPct val="0"/>
              </a:spcBef>
            </a:pPr>
            <a:r>
              <a:rPr lang="en-US" sz="5570">
                <a:solidFill>
                  <a:srgbClr val="A6A6A6"/>
                </a:solidFill>
                <a:latin typeface="Alice"/>
              </a:rPr>
              <a:t>• NIST have released all submissions &amp; unclassified analyses</a:t>
            </a:r>
          </a:p>
        </p:txBody>
      </p:sp>
    </p:spTree>
  </p:cSld>
  <p:clrMapOvr>
    <a:masterClrMapping/>
  </p:clrMapOvr>
  <p:transition spd="slow">
    <p:push dir="l"/>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6259562" y="758231"/>
            <a:ext cx="5768876"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AES Shortlist</a:t>
            </a:r>
          </a:p>
        </p:txBody>
      </p:sp>
      <p:sp>
        <p:nvSpPr>
          <p:cNvPr name="TextBox 9" id="9"/>
          <p:cNvSpPr txBox="true"/>
          <p:nvPr/>
        </p:nvSpPr>
        <p:spPr>
          <a:xfrm rot="0">
            <a:off x="0" y="2318582"/>
            <a:ext cx="18288000" cy="6841937"/>
          </a:xfrm>
          <a:prstGeom prst="rect">
            <a:avLst/>
          </a:prstGeom>
        </p:spPr>
        <p:txBody>
          <a:bodyPr anchor="t" rtlCol="false" tIns="0" lIns="0" bIns="0" rIns="0">
            <a:spAutoFit/>
          </a:bodyPr>
          <a:lstStyle/>
          <a:p>
            <a:pPr algn="ctr">
              <a:lnSpc>
                <a:spcPts val="4936"/>
              </a:lnSpc>
            </a:pPr>
            <a:r>
              <a:rPr lang="en-US" sz="4570">
                <a:solidFill>
                  <a:srgbClr val="FFFFFF"/>
                </a:solidFill>
                <a:latin typeface="Alice"/>
              </a:rPr>
              <a:t>• after testing and evaluation, shortlist in Aug-99: </a:t>
            </a:r>
          </a:p>
          <a:p>
            <a:pPr algn="ctr">
              <a:lnSpc>
                <a:spcPts val="4936"/>
              </a:lnSpc>
            </a:pPr>
            <a:r>
              <a:rPr lang="en-US" sz="4570">
                <a:solidFill>
                  <a:srgbClr val="FFFFFF"/>
                </a:solidFill>
                <a:latin typeface="Alice"/>
              </a:rPr>
              <a:t>– MARS (IBM) - complex, fast, high security margin </a:t>
            </a:r>
          </a:p>
          <a:p>
            <a:pPr algn="ctr">
              <a:lnSpc>
                <a:spcPts val="4936"/>
              </a:lnSpc>
            </a:pPr>
            <a:r>
              <a:rPr lang="en-US" sz="4570">
                <a:solidFill>
                  <a:srgbClr val="FFFFFF"/>
                </a:solidFill>
                <a:latin typeface="Alice"/>
              </a:rPr>
              <a:t>– RC6 (USA) - v. simple, v. fast, low security margin </a:t>
            </a:r>
          </a:p>
          <a:p>
            <a:pPr algn="ctr">
              <a:lnSpc>
                <a:spcPts val="4936"/>
              </a:lnSpc>
            </a:pPr>
            <a:r>
              <a:rPr lang="en-US" sz="4570">
                <a:solidFill>
                  <a:srgbClr val="FFFFFF"/>
                </a:solidFill>
                <a:latin typeface="Alice"/>
              </a:rPr>
              <a:t>– Rijndael (Belgium) - clean, fast, good security margin </a:t>
            </a:r>
          </a:p>
          <a:p>
            <a:pPr algn="ctr">
              <a:lnSpc>
                <a:spcPts val="4936"/>
              </a:lnSpc>
            </a:pPr>
            <a:r>
              <a:rPr lang="en-US" sz="4570">
                <a:solidFill>
                  <a:srgbClr val="FFFFFF"/>
                </a:solidFill>
                <a:latin typeface="Alice"/>
              </a:rPr>
              <a:t>– Serpent (Euro) - slow, clean, v. high security margin </a:t>
            </a:r>
          </a:p>
          <a:p>
            <a:pPr algn="ctr">
              <a:lnSpc>
                <a:spcPts val="4936"/>
              </a:lnSpc>
            </a:pPr>
            <a:r>
              <a:rPr lang="en-US" sz="4570">
                <a:solidFill>
                  <a:srgbClr val="FFFFFF"/>
                </a:solidFill>
                <a:latin typeface="Alice"/>
              </a:rPr>
              <a:t>– Twofish (USA) - complex, v. fast, high security margin </a:t>
            </a:r>
          </a:p>
          <a:p>
            <a:pPr algn="ctr">
              <a:lnSpc>
                <a:spcPts val="4936"/>
              </a:lnSpc>
            </a:pPr>
            <a:r>
              <a:rPr lang="en-US" sz="4570">
                <a:solidFill>
                  <a:srgbClr val="FFFFFF"/>
                </a:solidFill>
                <a:latin typeface="Alice"/>
              </a:rPr>
              <a:t>• then subject to further analysis &amp; comment </a:t>
            </a:r>
          </a:p>
          <a:p>
            <a:pPr algn="ctr">
              <a:lnSpc>
                <a:spcPts val="4936"/>
              </a:lnSpc>
            </a:pPr>
            <a:r>
              <a:rPr lang="en-US" sz="4570">
                <a:solidFill>
                  <a:srgbClr val="FFFFFF"/>
                </a:solidFill>
                <a:latin typeface="Alice"/>
              </a:rPr>
              <a:t>• All were thought to be good – came down to best balance of attributes to meet criteria. </a:t>
            </a:r>
          </a:p>
          <a:p>
            <a:pPr algn="ctr">
              <a:lnSpc>
                <a:spcPts val="4936"/>
              </a:lnSpc>
              <a:spcBef>
                <a:spcPct val="0"/>
              </a:spcBef>
            </a:pPr>
            <a:r>
              <a:rPr lang="en-US" sz="4570">
                <a:solidFill>
                  <a:srgbClr val="FFFFFF"/>
                </a:solidFill>
                <a:latin typeface="Alice"/>
              </a:rPr>
              <a:t>• Note mix of commercial (MARS, RC6, Twofish) verses academic (Rijndael, Serpent) proposals</a:t>
            </a:r>
          </a:p>
        </p:txBody>
      </p:sp>
    </p:spTree>
  </p:cSld>
  <p:clrMapOvr>
    <a:masterClrMapping/>
  </p:clrMapOvr>
  <p:transition spd="slow">
    <p:push dir="l"/>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4254445" y="-1751916"/>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5773415" y="758231"/>
            <a:ext cx="6741170"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The AES Cipher</a:t>
            </a:r>
          </a:p>
        </p:txBody>
      </p:sp>
      <p:sp>
        <p:nvSpPr>
          <p:cNvPr name="TextBox 9" id="9"/>
          <p:cNvSpPr txBox="true"/>
          <p:nvPr/>
        </p:nvSpPr>
        <p:spPr>
          <a:xfrm rot="0">
            <a:off x="0" y="2318582"/>
            <a:ext cx="18288000" cy="4984562"/>
          </a:xfrm>
          <a:prstGeom prst="rect">
            <a:avLst/>
          </a:prstGeom>
        </p:spPr>
        <p:txBody>
          <a:bodyPr anchor="t" rtlCol="false" tIns="0" lIns="0" bIns="0" rIns="0">
            <a:spAutoFit/>
          </a:bodyPr>
          <a:lstStyle/>
          <a:p>
            <a:pPr algn="ctr">
              <a:lnSpc>
                <a:spcPts val="4936"/>
              </a:lnSpc>
            </a:pPr>
            <a:r>
              <a:rPr lang="en-US" sz="4570">
                <a:solidFill>
                  <a:srgbClr val="FFFFFF"/>
                </a:solidFill>
                <a:latin typeface="Alice"/>
              </a:rPr>
              <a:t>• designed by Rijmen-Daemen in Belgium </a:t>
            </a:r>
          </a:p>
          <a:p>
            <a:pPr algn="ctr">
              <a:lnSpc>
                <a:spcPts val="4936"/>
              </a:lnSpc>
            </a:pPr>
            <a:r>
              <a:rPr lang="en-US" sz="4570">
                <a:solidFill>
                  <a:srgbClr val="FFFFFF"/>
                </a:solidFill>
                <a:latin typeface="Alice"/>
              </a:rPr>
              <a:t>• has 128/192/256 bit keys, 128 bit data </a:t>
            </a:r>
          </a:p>
          <a:p>
            <a:pPr algn="ctr">
              <a:lnSpc>
                <a:spcPts val="4936"/>
              </a:lnSpc>
            </a:pPr>
            <a:r>
              <a:rPr lang="en-US" sz="4570">
                <a:solidFill>
                  <a:srgbClr val="FFFFFF"/>
                </a:solidFill>
                <a:latin typeface="Alice"/>
              </a:rPr>
              <a:t>• an iterative rather than feistel cipher – treats data in 4 groups of 4 bytes – operates an entire block in every round </a:t>
            </a:r>
          </a:p>
          <a:p>
            <a:pPr algn="ctr">
              <a:lnSpc>
                <a:spcPts val="4936"/>
              </a:lnSpc>
            </a:pPr>
            <a:r>
              <a:rPr lang="en-US" sz="4570">
                <a:solidFill>
                  <a:srgbClr val="FFFFFF"/>
                </a:solidFill>
                <a:latin typeface="Alice"/>
              </a:rPr>
              <a:t>– rather than feistel (operate on halves at a time) </a:t>
            </a:r>
          </a:p>
          <a:p>
            <a:pPr algn="ctr">
              <a:lnSpc>
                <a:spcPts val="4936"/>
              </a:lnSpc>
            </a:pPr>
            <a:r>
              <a:rPr lang="en-US" sz="4570">
                <a:solidFill>
                  <a:srgbClr val="FFFFFF"/>
                </a:solidFill>
                <a:latin typeface="Alice"/>
              </a:rPr>
              <a:t>• designed to be: </a:t>
            </a:r>
          </a:p>
          <a:p>
            <a:pPr algn="ctr">
              <a:lnSpc>
                <a:spcPts val="4936"/>
              </a:lnSpc>
            </a:pPr>
            <a:r>
              <a:rPr lang="en-US" sz="4570">
                <a:solidFill>
                  <a:srgbClr val="FFFFFF"/>
                </a:solidFill>
                <a:latin typeface="Alice"/>
              </a:rPr>
              <a:t>– resistant against known attacks </a:t>
            </a:r>
          </a:p>
          <a:p>
            <a:pPr algn="ctr">
              <a:lnSpc>
                <a:spcPts val="4936"/>
              </a:lnSpc>
              <a:spcBef>
                <a:spcPct val="0"/>
              </a:spcBef>
            </a:pPr>
            <a:r>
              <a:rPr lang="en-US" sz="4570">
                <a:solidFill>
                  <a:srgbClr val="FFFFFF"/>
                </a:solidFill>
                <a:latin typeface="Alice"/>
              </a:rPr>
              <a:t>– speed and code compactness on many CPUs – design simplicity</a:t>
            </a:r>
          </a:p>
        </p:txBody>
      </p:sp>
    </p:spTree>
  </p:cSld>
  <p:clrMapOvr>
    <a:masterClrMapping/>
  </p:clrMapOvr>
  <p:transition spd="slow">
    <p:push dir="l"/>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24123"/>
            <a:ext cx="16572707" cy="7086601"/>
          </a:xfrm>
          <a:prstGeom prst="rect">
            <a:avLst/>
          </a:prstGeom>
        </p:spPr>
        <p:txBody>
          <a:bodyPr anchor="t" rtlCol="false" tIns="0" lIns="0" bIns="0" rIns="0">
            <a:spAutoFit/>
          </a:bodyPr>
          <a:lstStyle/>
          <a:p>
            <a:pPr algn="l">
              <a:lnSpc>
                <a:spcPts val="6299"/>
              </a:lnSpc>
            </a:pPr>
            <a:r>
              <a:rPr lang="en-US" sz="4499">
                <a:solidFill>
                  <a:srgbClr val="FFFFFF"/>
                </a:solidFill>
                <a:latin typeface="Body Grotesque Fit"/>
              </a:rPr>
              <a:t>• processes data as 4 groups of 4 bytes (state) </a:t>
            </a:r>
          </a:p>
          <a:p>
            <a:pPr algn="l">
              <a:lnSpc>
                <a:spcPts val="6299"/>
              </a:lnSpc>
            </a:pPr>
            <a:r>
              <a:rPr lang="en-US" sz="4499">
                <a:solidFill>
                  <a:srgbClr val="FFFFFF"/>
                </a:solidFill>
                <a:latin typeface="Body Grotesque Fit"/>
              </a:rPr>
              <a:t>• has 9/11/13 rounds in which state undergoes: </a:t>
            </a:r>
          </a:p>
          <a:p>
            <a:pPr algn="l">
              <a:lnSpc>
                <a:spcPts val="6299"/>
              </a:lnSpc>
            </a:pPr>
            <a:r>
              <a:rPr lang="en-US" sz="4499">
                <a:solidFill>
                  <a:srgbClr val="FFFFFF"/>
                </a:solidFill>
                <a:latin typeface="Body Grotesque Fit"/>
              </a:rPr>
              <a:t>– byte substitution (1 S-box used on every byte) </a:t>
            </a:r>
          </a:p>
          <a:p>
            <a:pPr algn="l">
              <a:lnSpc>
                <a:spcPts val="6299"/>
              </a:lnSpc>
            </a:pPr>
            <a:r>
              <a:rPr lang="en-US" sz="4499">
                <a:solidFill>
                  <a:srgbClr val="FFFFFF"/>
                </a:solidFill>
                <a:latin typeface="Body Grotesque Fit"/>
              </a:rPr>
              <a:t>– shift rows (permute bytes between groups/columns) </a:t>
            </a:r>
          </a:p>
          <a:p>
            <a:pPr algn="l">
              <a:lnSpc>
                <a:spcPts val="6299"/>
              </a:lnSpc>
            </a:pPr>
            <a:r>
              <a:rPr lang="en-US" sz="4499">
                <a:solidFill>
                  <a:srgbClr val="FFFFFF"/>
                </a:solidFill>
                <a:latin typeface="Body Grotesque Fit"/>
              </a:rPr>
              <a:t>– mix columns (subs using matrix multiply of groups) </a:t>
            </a:r>
          </a:p>
          <a:p>
            <a:pPr algn="l">
              <a:lnSpc>
                <a:spcPts val="6299"/>
              </a:lnSpc>
            </a:pPr>
            <a:r>
              <a:rPr lang="en-US" sz="4499">
                <a:solidFill>
                  <a:srgbClr val="FFFFFF"/>
                </a:solidFill>
                <a:latin typeface="Body Grotesque Fit"/>
              </a:rPr>
              <a:t>– add round key (XOR state with key material) </a:t>
            </a:r>
          </a:p>
          <a:p>
            <a:pPr algn="l">
              <a:lnSpc>
                <a:spcPts val="6299"/>
              </a:lnSpc>
            </a:pPr>
            <a:r>
              <a:rPr lang="en-US" sz="4499">
                <a:solidFill>
                  <a:srgbClr val="FFFFFF"/>
                </a:solidFill>
                <a:latin typeface="Body Grotesque Fit"/>
              </a:rPr>
              <a:t>• initial XOR key material &amp; incomplete last round </a:t>
            </a:r>
          </a:p>
          <a:p>
            <a:pPr algn="l">
              <a:lnSpc>
                <a:spcPts val="6299"/>
              </a:lnSpc>
            </a:pPr>
            <a:r>
              <a:rPr lang="en-US" sz="4499">
                <a:solidFill>
                  <a:srgbClr val="FFFFFF"/>
                </a:solidFill>
                <a:latin typeface="Body Grotesque Fit"/>
              </a:rPr>
              <a:t>• all operations can be combined into XOR and table lookups - hence very fast &amp; efficient</a:t>
            </a:r>
          </a:p>
        </p:txBody>
      </p:sp>
      <p:sp>
        <p:nvSpPr>
          <p:cNvPr name="TextBox 5" id="5"/>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AES</a:t>
            </a:r>
          </a:p>
        </p:txBody>
      </p:sp>
      <p:grpSp>
        <p:nvGrpSpPr>
          <p:cNvPr name="Group 6" id="6"/>
          <p:cNvGrpSpPr/>
          <p:nvPr/>
        </p:nvGrpSpPr>
        <p:grpSpPr>
          <a:xfrm rot="0">
            <a:off x="1028700" y="6143938"/>
            <a:ext cx="6360082" cy="6228724"/>
            <a:chOff x="0" y="0"/>
            <a:chExt cx="8480109" cy="8304965"/>
          </a:xfrm>
        </p:grpSpPr>
        <p:pic>
          <p:nvPicPr>
            <p:cNvPr name="Picture 7" id="7"/>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8" id="8"/>
          <p:cNvGrpSpPr/>
          <p:nvPr/>
        </p:nvGrpSpPr>
        <p:grpSpPr>
          <a:xfrm rot="0">
            <a:off x="14425070" y="-2674201"/>
            <a:ext cx="6487566" cy="6948098"/>
            <a:chOff x="0" y="0"/>
            <a:chExt cx="8650087" cy="9264131"/>
          </a:xfrm>
        </p:grpSpPr>
        <p:pic>
          <p:nvPicPr>
            <p:cNvPr name="Picture 9" id="9"/>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AES</a:t>
            </a:r>
          </a:p>
        </p:txBody>
      </p:sp>
      <p:grpSp>
        <p:nvGrpSpPr>
          <p:cNvPr name="Group 5" id="5"/>
          <p:cNvGrpSpPr/>
          <p:nvPr/>
        </p:nvGrpSpPr>
        <p:grpSpPr>
          <a:xfrm rot="0">
            <a:off x="1028700" y="6143938"/>
            <a:ext cx="6360082" cy="6228724"/>
            <a:chOff x="0" y="0"/>
            <a:chExt cx="8480109" cy="8304965"/>
          </a:xfrm>
        </p:grpSpPr>
        <p:pic>
          <p:nvPicPr>
            <p:cNvPr name="Picture 6" id="6"/>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7" id="7"/>
          <p:cNvGrpSpPr/>
          <p:nvPr/>
        </p:nvGrpSpPr>
        <p:grpSpPr>
          <a:xfrm rot="0">
            <a:off x="14425070" y="-2674201"/>
            <a:ext cx="6487566" cy="6948098"/>
            <a:chOff x="0" y="0"/>
            <a:chExt cx="8650087" cy="9264131"/>
          </a:xfrm>
        </p:grpSpPr>
        <p:pic>
          <p:nvPicPr>
            <p:cNvPr name="Picture 8" id="8"/>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9" id="9"/>
          <p:cNvSpPr/>
          <p:nvPr/>
        </p:nvSpPr>
        <p:spPr>
          <a:xfrm flipH="false" flipV="false" rot="0">
            <a:off x="2883024" y="424184"/>
            <a:ext cx="10361725" cy="9439279"/>
          </a:xfrm>
          <a:custGeom>
            <a:avLst/>
            <a:gdLst/>
            <a:ahLst/>
            <a:cxnLst/>
            <a:rect r="r" b="b" t="t" l="l"/>
            <a:pathLst>
              <a:path h="9439279" w="10361725">
                <a:moveTo>
                  <a:pt x="0" y="0"/>
                </a:moveTo>
                <a:lnTo>
                  <a:pt x="10361725" y="0"/>
                </a:lnTo>
                <a:lnTo>
                  <a:pt x="10361725" y="9439280"/>
                </a:lnTo>
                <a:lnTo>
                  <a:pt x="0" y="9439280"/>
                </a:lnTo>
                <a:lnTo>
                  <a:pt x="0" y="0"/>
                </a:lnTo>
                <a:close/>
              </a:path>
            </a:pathLst>
          </a:custGeom>
          <a:blipFill>
            <a:blip r:embed="rId5"/>
            <a:stretch>
              <a:fillRect l="0" t="0" r="0" b="0"/>
            </a:stretch>
          </a:blipFill>
        </p:spPr>
      </p:sp>
    </p:spTree>
  </p:cSld>
  <p:clrMapOvr>
    <a:masterClrMapping/>
  </p:clrMapOvr>
  <p:transition spd="slow">
    <p:push dir="l"/>
  </p:transition>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24123"/>
            <a:ext cx="16572707" cy="7086601"/>
          </a:xfrm>
          <a:prstGeom prst="rect">
            <a:avLst/>
          </a:prstGeom>
        </p:spPr>
        <p:txBody>
          <a:bodyPr anchor="t" rtlCol="false" tIns="0" lIns="0" bIns="0" rIns="0">
            <a:spAutoFit/>
          </a:bodyPr>
          <a:lstStyle/>
          <a:p>
            <a:pPr algn="l">
              <a:lnSpc>
                <a:spcPts val="6299"/>
              </a:lnSpc>
            </a:pPr>
            <a:r>
              <a:rPr lang="en-US" sz="4499">
                <a:solidFill>
                  <a:srgbClr val="FFFFFF"/>
                </a:solidFill>
                <a:latin typeface="Body Grotesque Fit"/>
              </a:rPr>
              <a:t>• a simple substitution of each byte </a:t>
            </a:r>
          </a:p>
          <a:p>
            <a:pPr algn="l">
              <a:lnSpc>
                <a:spcPts val="6299"/>
              </a:lnSpc>
            </a:pPr>
            <a:r>
              <a:rPr lang="en-US" sz="4499">
                <a:solidFill>
                  <a:srgbClr val="FFFFFF"/>
                </a:solidFill>
                <a:latin typeface="Body Grotesque Fit"/>
              </a:rPr>
              <a:t>• uses one table of 16x16 bytes containing a permutation of all 256 8-bit values </a:t>
            </a:r>
          </a:p>
          <a:p>
            <a:pPr algn="l">
              <a:lnSpc>
                <a:spcPts val="6299"/>
              </a:lnSpc>
            </a:pPr>
            <a:r>
              <a:rPr lang="en-US" sz="4499">
                <a:solidFill>
                  <a:srgbClr val="FFFFFF"/>
                </a:solidFill>
                <a:latin typeface="Body Grotesque Fit"/>
              </a:rPr>
              <a:t>• each byte of state is replaced by byte in row (left 4-bits) &amp; column (right 4-bits) – eg. byte {95} is replaced by row 9 col 5 byte – which is the value {2A} </a:t>
            </a:r>
          </a:p>
          <a:p>
            <a:pPr algn="l">
              <a:lnSpc>
                <a:spcPts val="6299"/>
              </a:lnSpc>
            </a:pPr>
            <a:r>
              <a:rPr lang="en-US" sz="4499">
                <a:solidFill>
                  <a:srgbClr val="FFFFFF"/>
                </a:solidFill>
                <a:latin typeface="Body Grotesque Fit"/>
              </a:rPr>
              <a:t>• S-box is constructed using a defined transformation of the values in GF(28 ) • designed to be resistant to all known attacks</a:t>
            </a:r>
          </a:p>
        </p:txBody>
      </p:sp>
      <p:sp>
        <p:nvSpPr>
          <p:cNvPr name="TextBox 5" id="5"/>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Byte Substitution </a:t>
            </a:r>
          </a:p>
        </p:txBody>
      </p:sp>
      <p:grpSp>
        <p:nvGrpSpPr>
          <p:cNvPr name="Group 6" id="6"/>
          <p:cNvGrpSpPr/>
          <p:nvPr/>
        </p:nvGrpSpPr>
        <p:grpSpPr>
          <a:xfrm rot="0">
            <a:off x="15291688" y="-3203791"/>
            <a:ext cx="6487566" cy="6948098"/>
            <a:chOff x="0" y="0"/>
            <a:chExt cx="8650087" cy="9264131"/>
          </a:xfrm>
        </p:grpSpPr>
        <p:pic>
          <p:nvPicPr>
            <p:cNvPr name="Picture 7" id="7"/>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24123"/>
            <a:ext cx="16572707" cy="6296026"/>
          </a:xfrm>
          <a:prstGeom prst="rect">
            <a:avLst/>
          </a:prstGeom>
        </p:spPr>
        <p:txBody>
          <a:bodyPr anchor="t" rtlCol="false" tIns="0" lIns="0" bIns="0" rIns="0">
            <a:spAutoFit/>
          </a:bodyPr>
          <a:lstStyle/>
          <a:p>
            <a:pPr algn="l">
              <a:lnSpc>
                <a:spcPts val="6299"/>
              </a:lnSpc>
            </a:pPr>
            <a:r>
              <a:rPr lang="en-US" sz="4499">
                <a:solidFill>
                  <a:srgbClr val="FFFFFF"/>
                </a:solidFill>
                <a:latin typeface="Body Grotesque Fit"/>
              </a:rPr>
              <a:t>• a circular byte shift in each row </a:t>
            </a:r>
          </a:p>
          <a:p>
            <a:pPr algn="l">
              <a:lnSpc>
                <a:spcPts val="6299"/>
              </a:lnSpc>
            </a:pPr>
            <a:r>
              <a:rPr lang="en-US" sz="4499">
                <a:solidFill>
                  <a:srgbClr val="FFFFFF"/>
                </a:solidFill>
                <a:latin typeface="Body Grotesque Fit"/>
              </a:rPr>
              <a:t>– 1 st row is unchanged </a:t>
            </a:r>
          </a:p>
          <a:p>
            <a:pPr algn="l">
              <a:lnSpc>
                <a:spcPts val="6299"/>
              </a:lnSpc>
            </a:pPr>
            <a:r>
              <a:rPr lang="en-US" sz="4499">
                <a:solidFill>
                  <a:srgbClr val="FFFFFF"/>
                </a:solidFill>
                <a:latin typeface="Body Grotesque Fit"/>
              </a:rPr>
              <a:t>– 2 nd row does 1 byte circular shift to left </a:t>
            </a:r>
          </a:p>
          <a:p>
            <a:pPr algn="l">
              <a:lnSpc>
                <a:spcPts val="6299"/>
              </a:lnSpc>
            </a:pPr>
            <a:r>
              <a:rPr lang="en-US" sz="4499">
                <a:solidFill>
                  <a:srgbClr val="FFFFFF"/>
                </a:solidFill>
                <a:latin typeface="Body Grotesque Fit"/>
              </a:rPr>
              <a:t>– 3rd row does 2 byte circular shift to left </a:t>
            </a:r>
          </a:p>
          <a:p>
            <a:pPr algn="l">
              <a:lnSpc>
                <a:spcPts val="6299"/>
              </a:lnSpc>
            </a:pPr>
            <a:r>
              <a:rPr lang="en-US" sz="4499">
                <a:solidFill>
                  <a:srgbClr val="FFFFFF"/>
                </a:solidFill>
                <a:latin typeface="Body Grotesque Fit"/>
              </a:rPr>
              <a:t>– 4th row does 3 byte circular shift to left </a:t>
            </a:r>
          </a:p>
          <a:p>
            <a:pPr algn="l">
              <a:lnSpc>
                <a:spcPts val="6299"/>
              </a:lnSpc>
            </a:pPr>
            <a:r>
              <a:rPr lang="en-US" sz="4499">
                <a:solidFill>
                  <a:srgbClr val="FFFFFF"/>
                </a:solidFill>
                <a:latin typeface="Body Grotesque Fit"/>
              </a:rPr>
              <a:t>• decrypt does shifts to right </a:t>
            </a:r>
          </a:p>
          <a:p>
            <a:pPr algn="l">
              <a:lnSpc>
                <a:spcPts val="6299"/>
              </a:lnSpc>
            </a:pPr>
            <a:r>
              <a:rPr lang="en-US" sz="4499">
                <a:solidFill>
                  <a:srgbClr val="FFFFFF"/>
                </a:solidFill>
                <a:latin typeface="Body Grotesque Fit"/>
              </a:rPr>
              <a:t>• since state is processed by columns, this step permutes bytes between the columns</a:t>
            </a:r>
          </a:p>
        </p:txBody>
      </p:sp>
      <p:sp>
        <p:nvSpPr>
          <p:cNvPr name="TextBox 5" id="5"/>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Shift Rows</a:t>
            </a:r>
          </a:p>
        </p:txBody>
      </p:sp>
      <p:grpSp>
        <p:nvGrpSpPr>
          <p:cNvPr name="Group 6" id="6"/>
          <p:cNvGrpSpPr/>
          <p:nvPr/>
        </p:nvGrpSpPr>
        <p:grpSpPr>
          <a:xfrm rot="0">
            <a:off x="15291688" y="-3203791"/>
            <a:ext cx="6487566" cy="6948098"/>
            <a:chOff x="0" y="0"/>
            <a:chExt cx="8650087" cy="9264131"/>
          </a:xfrm>
        </p:grpSpPr>
        <p:pic>
          <p:nvPicPr>
            <p:cNvPr name="Picture 7" id="7"/>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8187764" y="5465661"/>
            <a:ext cx="9510923" cy="3980181"/>
          </a:xfrm>
          <a:prstGeom prst="rect">
            <a:avLst/>
          </a:prstGeom>
        </p:spPr>
        <p:txBody>
          <a:bodyPr anchor="t" rtlCol="false" tIns="0" lIns="0" bIns="0" rIns="0">
            <a:spAutoFit/>
          </a:bodyPr>
          <a:lstStyle/>
          <a:p>
            <a:pPr algn="r">
              <a:lnSpc>
                <a:spcPts val="5319"/>
              </a:lnSpc>
            </a:pPr>
            <a:r>
              <a:rPr lang="en-US" sz="3799">
                <a:solidFill>
                  <a:srgbClr val="FFFFFF"/>
                </a:solidFill>
                <a:latin typeface="Body Grotesque Fit"/>
              </a:rPr>
              <a:t>• need systematic way to define requirements </a:t>
            </a:r>
          </a:p>
          <a:p>
            <a:pPr algn="r">
              <a:lnSpc>
                <a:spcPts val="5319"/>
              </a:lnSpc>
            </a:pPr>
            <a:r>
              <a:rPr lang="en-US" sz="3799">
                <a:solidFill>
                  <a:srgbClr val="FFFFFF"/>
                </a:solidFill>
                <a:latin typeface="Body Grotesque Fit"/>
              </a:rPr>
              <a:t>• consider three aspects of information security: – security attack – security mechanism – security service </a:t>
            </a:r>
          </a:p>
          <a:p>
            <a:pPr algn="r">
              <a:lnSpc>
                <a:spcPts val="5319"/>
              </a:lnSpc>
            </a:pPr>
            <a:r>
              <a:rPr lang="en-US" sz="3799">
                <a:solidFill>
                  <a:srgbClr val="FFFFFF"/>
                </a:solidFill>
                <a:latin typeface="Body Grotesque Fit"/>
              </a:rPr>
              <a:t>• consider in reverse order</a:t>
            </a:r>
          </a:p>
        </p:txBody>
      </p:sp>
      <p:sp>
        <p:nvSpPr>
          <p:cNvPr name="TextBox 5" id="5"/>
          <p:cNvSpPr txBox="true"/>
          <p:nvPr/>
        </p:nvSpPr>
        <p:spPr>
          <a:xfrm rot="0">
            <a:off x="450353" y="760832"/>
            <a:ext cx="8528809" cy="4257675"/>
          </a:xfrm>
          <a:prstGeom prst="rect">
            <a:avLst/>
          </a:prstGeom>
        </p:spPr>
        <p:txBody>
          <a:bodyPr anchor="t" rtlCol="false" tIns="0" lIns="0" bIns="0" rIns="0">
            <a:spAutoFit/>
          </a:bodyPr>
          <a:lstStyle/>
          <a:p>
            <a:pPr algn="l">
              <a:lnSpc>
                <a:spcPts val="4200"/>
              </a:lnSpc>
            </a:pPr>
            <a:r>
              <a:rPr lang="en-US" sz="3000">
                <a:solidFill>
                  <a:srgbClr val="FFFFFF"/>
                </a:solidFill>
                <a:latin typeface="Body Grotesque Fit"/>
              </a:rPr>
              <a:t>• Computer Security - generic name for the collection of tools designed to protect data and to thwart hackers </a:t>
            </a:r>
          </a:p>
          <a:p>
            <a:pPr algn="l">
              <a:lnSpc>
                <a:spcPts val="4200"/>
              </a:lnSpc>
            </a:pPr>
            <a:r>
              <a:rPr lang="en-US" sz="3000">
                <a:solidFill>
                  <a:srgbClr val="FFFFFF"/>
                </a:solidFill>
                <a:latin typeface="Body Grotesque Fit"/>
              </a:rPr>
              <a:t>• Network Security - measures to protect data during their transmission </a:t>
            </a:r>
          </a:p>
          <a:p>
            <a:pPr algn="l">
              <a:lnSpc>
                <a:spcPts val="4200"/>
              </a:lnSpc>
            </a:pPr>
            <a:r>
              <a:rPr lang="en-US" sz="3000">
                <a:solidFill>
                  <a:srgbClr val="FFFFFF"/>
                </a:solidFill>
                <a:latin typeface="Body Grotesque Fit"/>
              </a:rPr>
              <a:t>• Internet Security - measures to protect data during their transmission over a collection of interconnected networks</a:t>
            </a:r>
          </a:p>
        </p:txBody>
      </p:sp>
      <p:grpSp>
        <p:nvGrpSpPr>
          <p:cNvPr name="Group 6" id="6"/>
          <p:cNvGrpSpPr/>
          <p:nvPr/>
        </p:nvGrpSpPr>
        <p:grpSpPr>
          <a:xfrm rot="0">
            <a:off x="-109774" y="4777595"/>
            <a:ext cx="6884068" cy="6295857"/>
            <a:chOff x="0" y="0"/>
            <a:chExt cx="9178758" cy="8394476"/>
          </a:xfrm>
        </p:grpSpPr>
        <p:pic>
          <p:nvPicPr>
            <p:cNvPr name="Picture 7" id="7"/>
            <p:cNvPicPr>
              <a:picLocks noChangeAspect="true"/>
            </p:cNvPicPr>
            <p:nvPr/>
          </p:nvPicPr>
          <p:blipFill>
            <a:blip r:embed="rId3"/>
            <a:srcRect l="0" t="14525" r="0" b="14525"/>
            <a:stretch>
              <a:fillRect/>
            </a:stretch>
          </p:blipFill>
          <p:spPr>
            <a:xfrm flipH="false" flipV="false">
              <a:off x="0" y="0"/>
              <a:ext cx="9178758" cy="8394476"/>
            </a:xfrm>
            <a:prstGeom prst="rect">
              <a:avLst/>
            </a:prstGeom>
          </p:spPr>
        </p:pic>
      </p:grpSp>
      <p:grpSp>
        <p:nvGrpSpPr>
          <p:cNvPr name="Group 8" id="8"/>
          <p:cNvGrpSpPr/>
          <p:nvPr/>
        </p:nvGrpSpPr>
        <p:grpSpPr>
          <a:xfrm rot="0">
            <a:off x="8482750" y="-293270"/>
            <a:ext cx="8534659" cy="5436770"/>
            <a:chOff x="0" y="0"/>
            <a:chExt cx="11379545" cy="7249027"/>
          </a:xfrm>
        </p:grpSpPr>
        <p:pic>
          <p:nvPicPr>
            <p:cNvPr name="Picture 9" id="9"/>
            <p:cNvPicPr>
              <a:picLocks noChangeAspect="true"/>
            </p:cNvPicPr>
            <p:nvPr/>
          </p:nvPicPr>
          <p:blipFill>
            <a:blip r:embed="rId4"/>
            <a:srcRect l="12984" t="0" r="12984" b="0"/>
            <a:stretch>
              <a:fillRect/>
            </a:stretch>
          </p:blipFill>
          <p:spPr>
            <a:xfrm flipH="false" flipV="false">
              <a:off x="0" y="0"/>
              <a:ext cx="11379545" cy="7249027"/>
            </a:xfrm>
            <a:prstGeom prst="rect">
              <a:avLst/>
            </a:prstGeom>
          </p:spPr>
        </p:pic>
      </p:grpSp>
    </p:spTree>
  </p:cSld>
  <p:clrMapOvr>
    <a:masterClrMapping/>
  </p:clrMapOvr>
  <p:transition spd="slow">
    <p:push dir="l"/>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24123"/>
            <a:ext cx="16572707" cy="3924301"/>
          </a:xfrm>
          <a:prstGeom prst="rect">
            <a:avLst/>
          </a:prstGeom>
        </p:spPr>
        <p:txBody>
          <a:bodyPr anchor="t" rtlCol="false" tIns="0" lIns="0" bIns="0" rIns="0">
            <a:spAutoFit/>
          </a:bodyPr>
          <a:lstStyle/>
          <a:p>
            <a:pPr algn="l">
              <a:lnSpc>
                <a:spcPts val="6299"/>
              </a:lnSpc>
            </a:pPr>
            <a:r>
              <a:rPr lang="en-US" sz="4499">
                <a:solidFill>
                  <a:srgbClr val="FFFFFF"/>
                </a:solidFill>
                <a:latin typeface="Body Grotesque Fit"/>
              </a:rPr>
              <a:t>• each column is processed separately </a:t>
            </a:r>
          </a:p>
          <a:p>
            <a:pPr algn="l">
              <a:lnSpc>
                <a:spcPts val="6299"/>
              </a:lnSpc>
            </a:pPr>
            <a:r>
              <a:rPr lang="en-US" sz="4499">
                <a:solidFill>
                  <a:srgbClr val="FFFFFF"/>
                </a:solidFill>
                <a:latin typeface="Body Grotesque Fit"/>
              </a:rPr>
              <a:t>• each byte is replaced by a value dependent on all 4 bytes in the column </a:t>
            </a:r>
          </a:p>
          <a:p>
            <a:pPr algn="l">
              <a:lnSpc>
                <a:spcPts val="6299"/>
              </a:lnSpc>
            </a:pPr>
            <a:r>
              <a:rPr lang="en-US" sz="4499">
                <a:solidFill>
                  <a:srgbClr val="FFFFFF"/>
                </a:solidFill>
                <a:latin typeface="Body Grotesque Fit"/>
              </a:rPr>
              <a:t>• effectively a matrix multiplication in GF(28 ) using prime poly m(x) =x8+x4+x3+x+1</a:t>
            </a:r>
          </a:p>
        </p:txBody>
      </p:sp>
      <p:sp>
        <p:nvSpPr>
          <p:cNvPr name="TextBox 5" id="5"/>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Mix Columns </a:t>
            </a:r>
          </a:p>
        </p:txBody>
      </p:sp>
      <p:grpSp>
        <p:nvGrpSpPr>
          <p:cNvPr name="Group 6" id="6"/>
          <p:cNvGrpSpPr/>
          <p:nvPr/>
        </p:nvGrpSpPr>
        <p:grpSpPr>
          <a:xfrm rot="0">
            <a:off x="15291688" y="-3203791"/>
            <a:ext cx="6487566" cy="6948098"/>
            <a:chOff x="0" y="0"/>
            <a:chExt cx="8650087" cy="9264131"/>
          </a:xfrm>
        </p:grpSpPr>
        <p:pic>
          <p:nvPicPr>
            <p:cNvPr name="Picture 7" id="7"/>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944575" y="6067617"/>
            <a:ext cx="11040788" cy="3158892"/>
          </a:xfrm>
          <a:custGeom>
            <a:avLst/>
            <a:gdLst/>
            <a:ahLst/>
            <a:cxnLst/>
            <a:rect r="r" b="b" t="t" l="l"/>
            <a:pathLst>
              <a:path h="3158892" w="11040788">
                <a:moveTo>
                  <a:pt x="0" y="0"/>
                </a:moveTo>
                <a:lnTo>
                  <a:pt x="11040789" y="0"/>
                </a:lnTo>
                <a:lnTo>
                  <a:pt x="11040789" y="3158893"/>
                </a:lnTo>
                <a:lnTo>
                  <a:pt x="0" y="3158893"/>
                </a:lnTo>
                <a:lnTo>
                  <a:pt x="0" y="0"/>
                </a:lnTo>
                <a:close/>
              </a:path>
            </a:pathLst>
          </a:custGeom>
          <a:blipFill>
            <a:blip r:embed="rId4"/>
            <a:stretch>
              <a:fillRect l="0" t="0" r="0" b="0"/>
            </a:stretch>
          </a:blipFill>
        </p:spPr>
      </p:sp>
    </p:spTree>
  </p:cSld>
  <p:clrMapOvr>
    <a:masterClrMapping/>
  </p:clrMapOvr>
  <p:transition spd="slow">
    <p:push dir="l"/>
  </p:transition>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24123"/>
            <a:ext cx="16572707" cy="4714876"/>
          </a:xfrm>
          <a:prstGeom prst="rect">
            <a:avLst/>
          </a:prstGeom>
        </p:spPr>
        <p:txBody>
          <a:bodyPr anchor="t" rtlCol="false" tIns="0" lIns="0" bIns="0" rIns="0">
            <a:spAutoFit/>
          </a:bodyPr>
          <a:lstStyle/>
          <a:p>
            <a:pPr algn="l">
              <a:lnSpc>
                <a:spcPts val="6299"/>
              </a:lnSpc>
            </a:pPr>
            <a:r>
              <a:rPr lang="en-US" sz="4499">
                <a:solidFill>
                  <a:srgbClr val="FFFFFF"/>
                </a:solidFill>
                <a:latin typeface="Body Grotesque Fit"/>
              </a:rPr>
              <a:t>• XOR state with 128-bits of the round key </a:t>
            </a:r>
          </a:p>
          <a:p>
            <a:pPr algn="l">
              <a:lnSpc>
                <a:spcPts val="6299"/>
              </a:lnSpc>
            </a:pPr>
            <a:r>
              <a:rPr lang="en-US" sz="4499">
                <a:solidFill>
                  <a:srgbClr val="FFFFFF"/>
                </a:solidFill>
                <a:latin typeface="Body Grotesque Fit"/>
              </a:rPr>
              <a:t>• again processed by column (though effectively a series of byte operations) </a:t>
            </a:r>
          </a:p>
          <a:p>
            <a:pPr algn="l">
              <a:lnSpc>
                <a:spcPts val="6299"/>
              </a:lnSpc>
            </a:pPr>
            <a:r>
              <a:rPr lang="en-US" sz="4499">
                <a:solidFill>
                  <a:srgbClr val="FFFFFF"/>
                </a:solidFill>
                <a:latin typeface="Body Grotesque Fit"/>
              </a:rPr>
              <a:t>• inverse for decryption is identical since XOR is own inverse, just with correct round key </a:t>
            </a:r>
          </a:p>
          <a:p>
            <a:pPr algn="l">
              <a:lnSpc>
                <a:spcPts val="6299"/>
              </a:lnSpc>
            </a:pPr>
            <a:r>
              <a:rPr lang="en-US" sz="4499">
                <a:solidFill>
                  <a:srgbClr val="FFFFFF"/>
                </a:solidFill>
                <a:latin typeface="Body Grotesque Fit"/>
              </a:rPr>
              <a:t>• designed to be as simple as possible</a:t>
            </a:r>
          </a:p>
        </p:txBody>
      </p:sp>
      <p:sp>
        <p:nvSpPr>
          <p:cNvPr name="TextBox 5" id="5"/>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Add Round Key </a:t>
            </a:r>
          </a:p>
        </p:txBody>
      </p:sp>
      <p:grpSp>
        <p:nvGrpSpPr>
          <p:cNvPr name="Group 6" id="6"/>
          <p:cNvGrpSpPr/>
          <p:nvPr/>
        </p:nvGrpSpPr>
        <p:grpSpPr>
          <a:xfrm rot="0">
            <a:off x="15291688" y="-3203791"/>
            <a:ext cx="6487566" cy="6948098"/>
            <a:chOff x="0" y="0"/>
            <a:chExt cx="8650087" cy="9264131"/>
          </a:xfrm>
        </p:grpSpPr>
        <p:pic>
          <p:nvPicPr>
            <p:cNvPr name="Picture 7" id="7"/>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5291688" y="-3203791"/>
            <a:ext cx="6487566" cy="6948098"/>
            <a:chOff x="0" y="0"/>
            <a:chExt cx="8650087" cy="9264131"/>
          </a:xfrm>
        </p:grpSpPr>
        <p:pic>
          <p:nvPicPr>
            <p:cNvPr name="Picture 5" id="5"/>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
        <p:nvSpPr>
          <p:cNvPr name="Freeform 6" id="6"/>
          <p:cNvSpPr/>
          <p:nvPr/>
        </p:nvSpPr>
        <p:spPr>
          <a:xfrm flipH="false" flipV="false" rot="0">
            <a:off x="2098051" y="163732"/>
            <a:ext cx="13579233" cy="9929273"/>
          </a:xfrm>
          <a:custGeom>
            <a:avLst/>
            <a:gdLst/>
            <a:ahLst/>
            <a:cxnLst/>
            <a:rect r="r" b="b" t="t" l="l"/>
            <a:pathLst>
              <a:path h="9929273" w="13579233">
                <a:moveTo>
                  <a:pt x="0" y="0"/>
                </a:moveTo>
                <a:lnTo>
                  <a:pt x="13579233" y="0"/>
                </a:lnTo>
                <a:lnTo>
                  <a:pt x="13579233" y="9929273"/>
                </a:lnTo>
                <a:lnTo>
                  <a:pt x="0" y="9929273"/>
                </a:lnTo>
                <a:lnTo>
                  <a:pt x="0" y="0"/>
                </a:lnTo>
                <a:close/>
              </a:path>
            </a:pathLst>
          </a:custGeom>
          <a:blipFill>
            <a:blip r:embed="rId4"/>
            <a:stretch>
              <a:fillRect l="0" t="0" r="0" b="0"/>
            </a:stretch>
          </a:blipFill>
        </p:spPr>
      </p:sp>
    </p:spTree>
  </p:cSld>
  <p:clrMapOvr>
    <a:masterClrMapping/>
  </p:clrMapOvr>
  <p:transition spd="slow">
    <p:push dir="l"/>
  </p:transition>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686593" y="1824123"/>
            <a:ext cx="16572707" cy="6296026"/>
          </a:xfrm>
          <a:prstGeom prst="rect">
            <a:avLst/>
          </a:prstGeom>
        </p:spPr>
        <p:txBody>
          <a:bodyPr anchor="t" rtlCol="false" tIns="0" lIns="0" bIns="0" rIns="0">
            <a:spAutoFit/>
          </a:bodyPr>
          <a:lstStyle/>
          <a:p>
            <a:pPr algn="l">
              <a:lnSpc>
                <a:spcPts val="6299"/>
              </a:lnSpc>
            </a:pPr>
            <a:r>
              <a:rPr lang="en-US" sz="4499">
                <a:solidFill>
                  <a:srgbClr val="FFFFFF"/>
                </a:solidFill>
                <a:latin typeface="Body Grotesque Fit"/>
              </a:rPr>
              <a:t>• takes 128-bit (16-byte) key and expands into array of 44/52/60 32-bit words </a:t>
            </a:r>
          </a:p>
          <a:p>
            <a:pPr algn="l">
              <a:lnSpc>
                <a:spcPts val="6299"/>
              </a:lnSpc>
            </a:pPr>
            <a:r>
              <a:rPr lang="en-US" sz="4499">
                <a:solidFill>
                  <a:srgbClr val="FFFFFF"/>
                </a:solidFill>
                <a:latin typeface="Body Grotesque Fit"/>
              </a:rPr>
              <a:t>• start by copying key into first 4 words </a:t>
            </a:r>
          </a:p>
          <a:p>
            <a:pPr algn="l">
              <a:lnSpc>
                <a:spcPts val="6299"/>
              </a:lnSpc>
            </a:pPr>
            <a:r>
              <a:rPr lang="en-US" sz="4499">
                <a:solidFill>
                  <a:srgbClr val="FFFFFF"/>
                </a:solidFill>
                <a:latin typeface="Body Grotesque Fit"/>
              </a:rPr>
              <a:t>• then loop creating words that depend on values in previous &amp; 4 places back – in 3 of 4 cases just XOR these together – every 4th has S-box + rotate + XOR constant of previous before XOR together </a:t>
            </a:r>
          </a:p>
          <a:p>
            <a:pPr algn="l">
              <a:lnSpc>
                <a:spcPts val="6299"/>
              </a:lnSpc>
            </a:pPr>
            <a:r>
              <a:rPr lang="en-US" sz="4499">
                <a:solidFill>
                  <a:srgbClr val="FFFFFF"/>
                </a:solidFill>
                <a:latin typeface="Body Grotesque Fit"/>
              </a:rPr>
              <a:t>• designed to resist known attacks</a:t>
            </a:r>
          </a:p>
        </p:txBody>
      </p:sp>
      <p:sp>
        <p:nvSpPr>
          <p:cNvPr name="TextBox 5" id="5"/>
          <p:cNvSpPr txBox="true"/>
          <p:nvPr/>
        </p:nvSpPr>
        <p:spPr>
          <a:xfrm rot="0">
            <a:off x="268345" y="346458"/>
            <a:ext cx="15210542"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AES Key Expansion</a:t>
            </a:r>
          </a:p>
        </p:txBody>
      </p:sp>
      <p:grpSp>
        <p:nvGrpSpPr>
          <p:cNvPr name="Group 6" id="6"/>
          <p:cNvGrpSpPr/>
          <p:nvPr/>
        </p:nvGrpSpPr>
        <p:grpSpPr>
          <a:xfrm rot="0">
            <a:off x="15291688" y="-3203791"/>
            <a:ext cx="6487566" cy="6948098"/>
            <a:chOff x="0" y="0"/>
            <a:chExt cx="8650087" cy="9264131"/>
          </a:xfrm>
        </p:grpSpPr>
        <p:pic>
          <p:nvPicPr>
            <p:cNvPr name="Picture 7" id="7"/>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Tree>
  </p:cSld>
  <p:clrMapOvr>
    <a:masterClrMapping/>
  </p:clrMapOvr>
  <p:transition spd="slow">
    <p:push dir="l"/>
  </p:transition>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8568505" y="6639050"/>
            <a:ext cx="9049037" cy="2668469"/>
          </a:xfrm>
          <a:prstGeom prst="rect">
            <a:avLst/>
          </a:prstGeom>
        </p:spPr>
        <p:txBody>
          <a:bodyPr anchor="t" rtlCol="false" tIns="0" lIns="0" bIns="0" rIns="0">
            <a:spAutoFit/>
          </a:bodyPr>
          <a:lstStyle/>
          <a:p>
            <a:pPr algn="l">
              <a:lnSpc>
                <a:spcPts val="3594"/>
              </a:lnSpc>
            </a:pPr>
            <a:r>
              <a:rPr lang="en-US" sz="2567">
                <a:solidFill>
                  <a:srgbClr val="FFFFFF"/>
                </a:solidFill>
                <a:latin typeface="Body Grotesque Fit"/>
              </a:rPr>
              <a:t>Every Egyptian received two names, which were known respectively as the true name and the good name, or the great name and the little name; and while the good or little name was made public, the true or great name appears to have been carefully concealed. </a:t>
            </a:r>
            <a:r>
              <a:rPr lang="en-US" sz="2567">
                <a:solidFill>
                  <a:srgbClr val="FFFFFF"/>
                </a:solidFill>
                <a:latin typeface="Body Grotesque Fit Bold"/>
              </a:rPr>
              <a:t>—The Golden Bough, Sir James George Frazer</a:t>
            </a:r>
          </a:p>
        </p:txBody>
      </p:sp>
      <p:sp>
        <p:nvSpPr>
          <p:cNvPr name="TextBox 5" id="5"/>
          <p:cNvSpPr txBox="true"/>
          <p:nvPr/>
        </p:nvSpPr>
        <p:spPr>
          <a:xfrm rot="0">
            <a:off x="402187" y="6553325"/>
            <a:ext cx="7389537" cy="2424794"/>
          </a:xfrm>
          <a:prstGeom prst="rect">
            <a:avLst/>
          </a:prstGeom>
        </p:spPr>
        <p:txBody>
          <a:bodyPr anchor="t" rtlCol="false" tIns="0" lIns="0" bIns="0" rIns="0">
            <a:spAutoFit/>
          </a:bodyPr>
          <a:lstStyle/>
          <a:p>
            <a:pPr algn="l" marL="0" indent="0" lvl="0">
              <a:lnSpc>
                <a:spcPts val="9756"/>
              </a:lnSpc>
              <a:spcBef>
                <a:spcPct val="0"/>
              </a:spcBef>
            </a:pPr>
            <a:r>
              <a:rPr lang="en-US" sz="6969">
                <a:solidFill>
                  <a:srgbClr val="FFFFFF"/>
                </a:solidFill>
                <a:latin typeface="Body Grotesque Fit"/>
              </a:rPr>
              <a:t>"We improve our online presence"</a:t>
            </a:r>
          </a:p>
        </p:txBody>
      </p:sp>
      <p:sp>
        <p:nvSpPr>
          <p:cNvPr name="TextBox 6" id="6"/>
          <p:cNvSpPr txBox="true"/>
          <p:nvPr/>
        </p:nvSpPr>
        <p:spPr>
          <a:xfrm rot="0">
            <a:off x="268345" y="346458"/>
            <a:ext cx="13011899" cy="19354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Chapter 9 – Public Key Cryptography and RSA</a:t>
            </a:r>
          </a:p>
        </p:txBody>
      </p:sp>
      <p:grpSp>
        <p:nvGrpSpPr>
          <p:cNvPr name="Group 7" id="7"/>
          <p:cNvGrpSpPr/>
          <p:nvPr/>
        </p:nvGrpSpPr>
        <p:grpSpPr>
          <a:xfrm rot="0">
            <a:off x="6561243" y="-595656"/>
            <a:ext cx="8540306" cy="7739275"/>
            <a:chOff x="0" y="0"/>
            <a:chExt cx="11387074" cy="10319034"/>
          </a:xfrm>
        </p:grpSpPr>
        <p:pic>
          <p:nvPicPr>
            <p:cNvPr name="Picture 8" id="8"/>
            <p:cNvPicPr>
              <a:picLocks noChangeAspect="true"/>
            </p:cNvPicPr>
            <p:nvPr/>
          </p:nvPicPr>
          <p:blipFill>
            <a:blip r:embed="rId3"/>
            <a:srcRect l="0" t="7691" r="0" b="7691"/>
            <a:stretch>
              <a:fillRect/>
            </a:stretch>
          </p:blipFill>
          <p:spPr>
            <a:xfrm flipH="false" flipV="false">
              <a:off x="0" y="0"/>
              <a:ext cx="11387074" cy="10319034"/>
            </a:xfrm>
            <a:prstGeom prst="rect">
              <a:avLst/>
            </a:prstGeom>
          </p:spPr>
        </p:pic>
      </p:grpSp>
      <p:sp>
        <p:nvSpPr>
          <p:cNvPr name="Freeform 9" id="9"/>
          <p:cNvSpPr/>
          <p:nvPr/>
        </p:nvSpPr>
        <p:spPr>
          <a:xfrm flipH="false" flipV="false" rot="0">
            <a:off x="8497574" y="681430"/>
            <a:ext cx="7569494" cy="5185103"/>
          </a:xfrm>
          <a:custGeom>
            <a:avLst/>
            <a:gdLst/>
            <a:ahLst/>
            <a:cxnLst/>
            <a:rect r="r" b="b" t="t" l="l"/>
            <a:pathLst>
              <a:path h="5185103" w="7569494">
                <a:moveTo>
                  <a:pt x="0" y="0"/>
                </a:moveTo>
                <a:lnTo>
                  <a:pt x="7569494" y="0"/>
                </a:lnTo>
                <a:lnTo>
                  <a:pt x="7569494" y="5185103"/>
                </a:lnTo>
                <a:lnTo>
                  <a:pt x="0" y="5185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32617" y="1734899"/>
            <a:ext cx="7128678" cy="4546316"/>
            <a:chOff x="0" y="0"/>
            <a:chExt cx="9504904" cy="6061754"/>
          </a:xfrm>
        </p:grpSpPr>
        <p:pic>
          <p:nvPicPr>
            <p:cNvPr name="Picture 11" id="11"/>
            <p:cNvPicPr>
              <a:picLocks noChangeAspect="true"/>
            </p:cNvPicPr>
            <p:nvPr/>
          </p:nvPicPr>
          <p:blipFill>
            <a:blip r:embed="rId6"/>
            <a:srcRect l="13026" t="0" r="13026" b="0"/>
            <a:stretch>
              <a:fillRect/>
            </a:stretch>
          </p:blipFill>
          <p:spPr>
            <a:xfrm flipH="false" flipV="false">
              <a:off x="0" y="0"/>
              <a:ext cx="9504904" cy="6061754"/>
            </a:xfrm>
            <a:prstGeom prst="rect">
              <a:avLst/>
            </a:prstGeom>
          </p:spPr>
        </p:pic>
      </p:grpSp>
    </p:spTree>
  </p:cSld>
  <p:clrMapOvr>
    <a:masterClrMapping/>
  </p:clrMapOvr>
  <p:transition spd="slow">
    <p:push dir="l"/>
  </p:transition>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3827270" y="1586814"/>
            <a:ext cx="9768446" cy="8306669"/>
          </a:xfrm>
          <a:prstGeom prst="rect">
            <a:avLst/>
          </a:prstGeom>
        </p:spPr>
        <p:txBody>
          <a:bodyPr anchor="t" rtlCol="false" tIns="0" lIns="0" bIns="0" rIns="0">
            <a:spAutoFit/>
          </a:bodyPr>
          <a:lstStyle/>
          <a:p>
            <a:pPr algn="l">
              <a:lnSpc>
                <a:spcPts val="6049"/>
              </a:lnSpc>
            </a:pPr>
            <a:r>
              <a:rPr lang="en-US" sz="4321">
                <a:solidFill>
                  <a:srgbClr val="FFFFFF"/>
                </a:solidFill>
                <a:latin typeface="Body Grotesque Fit"/>
              </a:rPr>
              <a:t>• traditional private/secret/single key cryptography uses one key </a:t>
            </a:r>
          </a:p>
          <a:p>
            <a:pPr algn="l">
              <a:lnSpc>
                <a:spcPts val="6049"/>
              </a:lnSpc>
            </a:pPr>
            <a:r>
              <a:rPr lang="en-US" sz="4321">
                <a:solidFill>
                  <a:srgbClr val="FFFFFF"/>
                </a:solidFill>
                <a:latin typeface="Body Grotesque Fit"/>
              </a:rPr>
              <a:t>• shared by both sender and receiver </a:t>
            </a:r>
          </a:p>
          <a:p>
            <a:pPr algn="l">
              <a:lnSpc>
                <a:spcPts val="6049"/>
              </a:lnSpc>
            </a:pPr>
            <a:r>
              <a:rPr lang="en-US" sz="4321">
                <a:solidFill>
                  <a:srgbClr val="FFFFFF"/>
                </a:solidFill>
                <a:latin typeface="Body Grotesque Fit"/>
              </a:rPr>
              <a:t>• if this key is disclosed, communications are compromised </a:t>
            </a:r>
          </a:p>
          <a:p>
            <a:pPr algn="l">
              <a:lnSpc>
                <a:spcPts val="6049"/>
              </a:lnSpc>
            </a:pPr>
            <a:r>
              <a:rPr lang="en-US" sz="4321">
                <a:solidFill>
                  <a:srgbClr val="FFFFFF"/>
                </a:solidFill>
                <a:latin typeface="Body Grotesque Fit"/>
              </a:rPr>
              <a:t>• also is symmetric, parties are equal </a:t>
            </a:r>
          </a:p>
          <a:p>
            <a:pPr algn="l">
              <a:lnSpc>
                <a:spcPts val="6049"/>
              </a:lnSpc>
            </a:pPr>
            <a:r>
              <a:rPr lang="en-US" sz="4321">
                <a:solidFill>
                  <a:srgbClr val="FFFFFF"/>
                </a:solidFill>
                <a:latin typeface="Body Grotesque Fit"/>
              </a:rPr>
              <a:t>• hence does not protect sender from receiver forging a message &amp; claiming is sent by sender </a:t>
            </a:r>
          </a:p>
        </p:txBody>
      </p:sp>
      <p:sp>
        <p:nvSpPr>
          <p:cNvPr name="Freeform 5" id="5"/>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421213"/>
            <a:ext cx="11483280" cy="982980"/>
          </a:xfrm>
          <a:prstGeom prst="rect">
            <a:avLst/>
          </a:prstGeom>
        </p:spPr>
        <p:txBody>
          <a:bodyPr anchor="t" rtlCol="false" tIns="0" lIns="0" bIns="0" rIns="0">
            <a:spAutoFit/>
          </a:bodyPr>
          <a:lstStyle/>
          <a:p>
            <a:pPr algn="ctr">
              <a:lnSpc>
                <a:spcPts val="7559"/>
              </a:lnSpc>
              <a:spcBef>
                <a:spcPct val="0"/>
              </a:spcBef>
            </a:pPr>
            <a:r>
              <a:rPr lang="en-US" sz="6999">
                <a:solidFill>
                  <a:srgbClr val="FFFFFF"/>
                </a:solidFill>
                <a:latin typeface="Body Grotesque Fit Thin"/>
              </a:rPr>
              <a:t>Private-Key Cryptography</a:t>
            </a:r>
          </a:p>
        </p:txBody>
      </p:sp>
    </p:spTree>
  </p:cSld>
  <p:clrMapOvr>
    <a:masterClrMapping/>
  </p:clrMapOvr>
  <p:transition spd="slow">
    <p:push dir="l"/>
  </p:transition>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3955658" y="1327993"/>
            <a:ext cx="9768446" cy="8884381"/>
          </a:xfrm>
          <a:prstGeom prst="rect">
            <a:avLst/>
          </a:prstGeom>
        </p:spPr>
        <p:txBody>
          <a:bodyPr anchor="t" rtlCol="false" tIns="0" lIns="0" bIns="0" rIns="0">
            <a:spAutoFit/>
          </a:bodyPr>
          <a:lstStyle/>
          <a:p>
            <a:pPr algn="l">
              <a:lnSpc>
                <a:spcPts val="5909"/>
              </a:lnSpc>
            </a:pPr>
            <a:r>
              <a:rPr lang="en-US" sz="4221">
                <a:solidFill>
                  <a:srgbClr val="FFFFFF"/>
                </a:solidFill>
                <a:latin typeface="Body Grotesque Fit"/>
              </a:rPr>
              <a:t>• probably most significant advance in the 3000 year history of cryptography </a:t>
            </a:r>
          </a:p>
          <a:p>
            <a:pPr algn="l">
              <a:lnSpc>
                <a:spcPts val="5909"/>
              </a:lnSpc>
            </a:pPr>
            <a:r>
              <a:rPr lang="en-US" sz="4221">
                <a:solidFill>
                  <a:srgbClr val="FFFFFF"/>
                </a:solidFill>
                <a:latin typeface="Body Grotesque Fit"/>
              </a:rPr>
              <a:t>• uses two keys – a public &amp; a private key – Anyone knowing the public key can encrypt messages or verify signatures – But cannot decrypt messages or create signatures </a:t>
            </a:r>
          </a:p>
          <a:p>
            <a:pPr algn="l">
              <a:lnSpc>
                <a:spcPts val="5909"/>
              </a:lnSpc>
            </a:pPr>
            <a:r>
              <a:rPr lang="en-US" sz="4221">
                <a:solidFill>
                  <a:srgbClr val="FFFFFF"/>
                </a:solidFill>
                <a:latin typeface="Body Grotesque Fit"/>
              </a:rPr>
              <a:t>• asymmetric since parties are not equal </a:t>
            </a:r>
          </a:p>
          <a:p>
            <a:pPr algn="l">
              <a:lnSpc>
                <a:spcPts val="5909"/>
              </a:lnSpc>
            </a:pPr>
            <a:r>
              <a:rPr lang="en-US" sz="4221">
                <a:solidFill>
                  <a:srgbClr val="FFFFFF"/>
                </a:solidFill>
                <a:latin typeface="Body Grotesque Fit"/>
              </a:rPr>
              <a:t>• complements rather than replaces private key crypto</a:t>
            </a:r>
          </a:p>
        </p:txBody>
      </p:sp>
      <p:sp>
        <p:nvSpPr>
          <p:cNvPr name="Freeform 5" id="5"/>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59892" y="421213"/>
            <a:ext cx="11220896" cy="982980"/>
          </a:xfrm>
          <a:prstGeom prst="rect">
            <a:avLst/>
          </a:prstGeom>
        </p:spPr>
        <p:txBody>
          <a:bodyPr anchor="t" rtlCol="false" tIns="0" lIns="0" bIns="0" rIns="0">
            <a:spAutoFit/>
          </a:bodyPr>
          <a:lstStyle/>
          <a:p>
            <a:pPr algn="ctr">
              <a:lnSpc>
                <a:spcPts val="7559"/>
              </a:lnSpc>
              <a:spcBef>
                <a:spcPct val="0"/>
              </a:spcBef>
            </a:pPr>
            <a:r>
              <a:rPr lang="en-US" sz="6999">
                <a:solidFill>
                  <a:srgbClr val="FFFFFF"/>
                </a:solidFill>
                <a:latin typeface="Body Grotesque Fit Thin"/>
              </a:rPr>
              <a:t>Public-Key Cryptography </a:t>
            </a:r>
          </a:p>
        </p:txBody>
      </p:sp>
    </p:spTree>
  </p:cSld>
  <p:clrMapOvr>
    <a:masterClrMapping/>
  </p:clrMapOvr>
  <p:transition spd="slow">
    <p:push dir="l"/>
  </p:transition>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1307658" y="1758584"/>
            <a:ext cx="15289124" cy="7981411"/>
          </a:xfrm>
          <a:prstGeom prst="rect">
            <a:avLst/>
          </a:prstGeom>
        </p:spPr>
        <p:txBody>
          <a:bodyPr anchor="t" rtlCol="false" tIns="0" lIns="0" bIns="0" rIns="0">
            <a:spAutoFit/>
          </a:bodyPr>
          <a:lstStyle/>
          <a:p>
            <a:pPr algn="l">
              <a:lnSpc>
                <a:spcPts val="6329"/>
              </a:lnSpc>
            </a:pPr>
            <a:r>
              <a:rPr lang="en-US" sz="4521">
                <a:solidFill>
                  <a:srgbClr val="FFDE59"/>
                </a:solidFill>
                <a:latin typeface="Body Grotesque Fit"/>
              </a:rPr>
              <a:t>• public-key/two-key/asymmetric cryptography involves the use of two keys: </a:t>
            </a:r>
          </a:p>
          <a:p>
            <a:pPr algn="l">
              <a:lnSpc>
                <a:spcPts val="6329"/>
              </a:lnSpc>
            </a:pPr>
            <a:r>
              <a:rPr lang="en-US" sz="4521">
                <a:solidFill>
                  <a:srgbClr val="FFDE59"/>
                </a:solidFill>
                <a:latin typeface="Body Grotesque Fit"/>
              </a:rPr>
              <a:t>– a public-key, which may be known by anybody, and can be used to encrypt messages, and verify signatures </a:t>
            </a:r>
          </a:p>
          <a:p>
            <a:pPr algn="l">
              <a:lnSpc>
                <a:spcPts val="6329"/>
              </a:lnSpc>
            </a:pPr>
            <a:r>
              <a:rPr lang="en-US" sz="4521">
                <a:solidFill>
                  <a:srgbClr val="FFDE59"/>
                </a:solidFill>
                <a:latin typeface="Body Grotesque Fit"/>
              </a:rPr>
              <a:t>– a private-key, known only to the recipient, used to decrypt messages, and sign (create) signatures • is asymmetric because – those who encrypt messages or verify signatures cannot decrypt messages or create signatures</a:t>
            </a:r>
          </a:p>
        </p:txBody>
      </p:sp>
      <p:sp>
        <p:nvSpPr>
          <p:cNvPr name="Freeform 5" id="5"/>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59892" y="421213"/>
            <a:ext cx="11220896" cy="982980"/>
          </a:xfrm>
          <a:prstGeom prst="rect">
            <a:avLst/>
          </a:prstGeom>
        </p:spPr>
        <p:txBody>
          <a:bodyPr anchor="t" rtlCol="false" tIns="0" lIns="0" bIns="0" rIns="0">
            <a:spAutoFit/>
          </a:bodyPr>
          <a:lstStyle/>
          <a:p>
            <a:pPr algn="ctr">
              <a:lnSpc>
                <a:spcPts val="7559"/>
              </a:lnSpc>
              <a:spcBef>
                <a:spcPct val="0"/>
              </a:spcBef>
            </a:pPr>
            <a:r>
              <a:rPr lang="en-US" sz="6999">
                <a:solidFill>
                  <a:srgbClr val="FFFFFF"/>
                </a:solidFill>
                <a:latin typeface="Body Grotesque Fit Thin"/>
              </a:rPr>
              <a:t>Public-Key Cryptography </a:t>
            </a:r>
          </a:p>
        </p:txBody>
      </p:sp>
    </p:spTree>
  </p:cSld>
  <p:clrMapOvr>
    <a:masterClrMapping/>
  </p:clrMapOvr>
  <p:transition spd="slow">
    <p:push dir="l"/>
  </p:transition>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Freeform 4" id="4"/>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499007" y="1274827"/>
            <a:ext cx="7517302" cy="8837134"/>
          </a:xfrm>
          <a:custGeom>
            <a:avLst/>
            <a:gdLst/>
            <a:ahLst/>
            <a:cxnLst/>
            <a:rect r="r" b="b" t="t" l="l"/>
            <a:pathLst>
              <a:path h="8837134" w="7517302">
                <a:moveTo>
                  <a:pt x="0" y="0"/>
                </a:moveTo>
                <a:lnTo>
                  <a:pt x="7517302" y="0"/>
                </a:lnTo>
                <a:lnTo>
                  <a:pt x="7517302" y="8837134"/>
                </a:lnTo>
                <a:lnTo>
                  <a:pt x="0" y="8837134"/>
                </a:lnTo>
                <a:lnTo>
                  <a:pt x="0" y="0"/>
                </a:lnTo>
                <a:close/>
              </a:path>
            </a:pathLst>
          </a:custGeom>
          <a:blipFill>
            <a:blip r:embed="rId5"/>
            <a:stretch>
              <a:fillRect l="0" t="0" r="0" b="0"/>
            </a:stretch>
          </a:blipFill>
        </p:spPr>
      </p:sp>
      <p:sp>
        <p:nvSpPr>
          <p:cNvPr name="TextBox 6" id="6"/>
          <p:cNvSpPr txBox="true"/>
          <p:nvPr/>
        </p:nvSpPr>
        <p:spPr>
          <a:xfrm rot="0">
            <a:off x="1159892" y="421213"/>
            <a:ext cx="11220896" cy="982980"/>
          </a:xfrm>
          <a:prstGeom prst="rect">
            <a:avLst/>
          </a:prstGeom>
        </p:spPr>
        <p:txBody>
          <a:bodyPr anchor="t" rtlCol="false" tIns="0" lIns="0" bIns="0" rIns="0">
            <a:spAutoFit/>
          </a:bodyPr>
          <a:lstStyle/>
          <a:p>
            <a:pPr algn="ctr">
              <a:lnSpc>
                <a:spcPts val="7559"/>
              </a:lnSpc>
              <a:spcBef>
                <a:spcPct val="0"/>
              </a:spcBef>
            </a:pPr>
            <a:r>
              <a:rPr lang="en-US" sz="6999">
                <a:solidFill>
                  <a:srgbClr val="FFFFFF"/>
                </a:solidFill>
                <a:latin typeface="Body Grotesque Fit Thin"/>
              </a:rPr>
              <a:t>Public-Key Cryptography </a:t>
            </a:r>
          </a:p>
        </p:txBody>
      </p:sp>
    </p:spTree>
  </p:cSld>
  <p:clrMapOvr>
    <a:masterClrMapping/>
  </p:clrMapOvr>
  <p:transition spd="slow">
    <p:push dir="l"/>
  </p:transition>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Freeform 4" id="4"/>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56662" y="-42047"/>
            <a:ext cx="16232798" cy="10716415"/>
          </a:xfrm>
          <a:custGeom>
            <a:avLst/>
            <a:gdLst/>
            <a:ahLst/>
            <a:cxnLst/>
            <a:rect r="r" b="b" t="t" l="l"/>
            <a:pathLst>
              <a:path h="10716415" w="16232798">
                <a:moveTo>
                  <a:pt x="0" y="0"/>
                </a:moveTo>
                <a:lnTo>
                  <a:pt x="16232798" y="0"/>
                </a:lnTo>
                <a:lnTo>
                  <a:pt x="16232798" y="10716415"/>
                </a:lnTo>
                <a:lnTo>
                  <a:pt x="0" y="10716415"/>
                </a:lnTo>
                <a:lnTo>
                  <a:pt x="0" y="0"/>
                </a:lnTo>
                <a:close/>
              </a:path>
            </a:pathLst>
          </a:custGeom>
          <a:blipFill>
            <a:blip r:embed="rId5"/>
            <a:stretch>
              <a:fillRect l="0" t="0" r="0" b="0"/>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3442034" y="-1272684"/>
            <a:ext cx="6884068" cy="6295857"/>
            <a:chOff x="0" y="0"/>
            <a:chExt cx="9178758" cy="8394476"/>
          </a:xfrm>
        </p:grpSpPr>
        <p:pic>
          <p:nvPicPr>
            <p:cNvPr name="Picture 5" id="5"/>
            <p:cNvPicPr>
              <a:picLocks noChangeAspect="true"/>
            </p:cNvPicPr>
            <p:nvPr/>
          </p:nvPicPr>
          <p:blipFill>
            <a:blip r:embed="rId3"/>
            <a:srcRect l="0" t="14525" r="0" b="14525"/>
            <a:stretch>
              <a:fillRect/>
            </a:stretch>
          </p:blipFill>
          <p:spPr>
            <a:xfrm flipH="false" flipV="false">
              <a:off x="0" y="0"/>
              <a:ext cx="9178758" cy="8394476"/>
            </a:xfrm>
            <a:prstGeom prst="rect">
              <a:avLst/>
            </a:prstGeom>
          </p:spPr>
        </p:pic>
      </p:grpSp>
      <p:grpSp>
        <p:nvGrpSpPr>
          <p:cNvPr name="Group 6" id="6"/>
          <p:cNvGrpSpPr/>
          <p:nvPr/>
        </p:nvGrpSpPr>
        <p:grpSpPr>
          <a:xfrm rot="0">
            <a:off x="8482750" y="-293270"/>
            <a:ext cx="8534659" cy="5436770"/>
            <a:chOff x="0" y="0"/>
            <a:chExt cx="11379545" cy="7249027"/>
          </a:xfrm>
        </p:grpSpPr>
        <p:pic>
          <p:nvPicPr>
            <p:cNvPr name="Picture 7" id="7"/>
            <p:cNvPicPr>
              <a:picLocks noChangeAspect="true"/>
            </p:cNvPicPr>
            <p:nvPr/>
          </p:nvPicPr>
          <p:blipFill>
            <a:blip r:embed="rId4"/>
            <a:srcRect l="12984" t="0" r="12984" b="0"/>
            <a:stretch>
              <a:fillRect/>
            </a:stretch>
          </p:blipFill>
          <p:spPr>
            <a:xfrm flipH="false" flipV="false">
              <a:off x="0" y="0"/>
              <a:ext cx="11379545" cy="7249027"/>
            </a:xfrm>
            <a:prstGeom prst="rect">
              <a:avLst/>
            </a:prstGeom>
          </p:spPr>
        </p:pic>
      </p:grpSp>
      <p:sp>
        <p:nvSpPr>
          <p:cNvPr name="Freeform 8" id="8"/>
          <p:cNvSpPr/>
          <p:nvPr/>
        </p:nvSpPr>
        <p:spPr>
          <a:xfrm flipH="false" flipV="false" rot="0">
            <a:off x="2785009" y="27650"/>
            <a:ext cx="13176259" cy="10279070"/>
          </a:xfrm>
          <a:custGeom>
            <a:avLst/>
            <a:gdLst/>
            <a:ahLst/>
            <a:cxnLst/>
            <a:rect r="r" b="b" t="t" l="l"/>
            <a:pathLst>
              <a:path h="10279070" w="13176259">
                <a:moveTo>
                  <a:pt x="0" y="0"/>
                </a:moveTo>
                <a:lnTo>
                  <a:pt x="13176259" y="0"/>
                </a:lnTo>
                <a:lnTo>
                  <a:pt x="13176259" y="10279070"/>
                </a:lnTo>
                <a:lnTo>
                  <a:pt x="0" y="10279070"/>
                </a:lnTo>
                <a:lnTo>
                  <a:pt x="0" y="0"/>
                </a:lnTo>
                <a:close/>
              </a:path>
            </a:pathLst>
          </a:custGeom>
          <a:blipFill>
            <a:blip r:embed="rId5"/>
            <a:stretch>
              <a:fillRect l="0" t="0" r="0" b="0"/>
            </a:stretch>
          </a:blipFill>
        </p:spPr>
      </p:sp>
    </p:spTree>
  </p:cSld>
  <p:clrMapOvr>
    <a:masterClrMapping/>
  </p:clrMapOvr>
  <p:transition spd="slow">
    <p:push dir="l"/>
  </p:transition>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Freeform 4" id="4"/>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479654" y="30047"/>
            <a:ext cx="12987518" cy="10439223"/>
          </a:xfrm>
          <a:custGeom>
            <a:avLst/>
            <a:gdLst/>
            <a:ahLst/>
            <a:cxnLst/>
            <a:rect r="r" b="b" t="t" l="l"/>
            <a:pathLst>
              <a:path h="10439223" w="12987518">
                <a:moveTo>
                  <a:pt x="0" y="0"/>
                </a:moveTo>
                <a:lnTo>
                  <a:pt x="12987518" y="0"/>
                </a:lnTo>
                <a:lnTo>
                  <a:pt x="12987518" y="10439223"/>
                </a:lnTo>
                <a:lnTo>
                  <a:pt x="0" y="10439223"/>
                </a:lnTo>
                <a:lnTo>
                  <a:pt x="0" y="0"/>
                </a:lnTo>
                <a:close/>
              </a:path>
            </a:pathLst>
          </a:custGeom>
          <a:blipFill>
            <a:blip r:embed="rId5"/>
            <a:stretch>
              <a:fillRect l="0" t="0" r="0" b="0"/>
            </a:stretch>
          </a:blipFill>
        </p:spPr>
      </p:sp>
    </p:spTree>
  </p:cSld>
  <p:clrMapOvr>
    <a:masterClrMapping/>
  </p:clrMapOvr>
  <p:transition spd="slow">
    <p:push dir="l"/>
  </p:transition>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1307658" y="1749059"/>
            <a:ext cx="15289124" cy="7006687"/>
          </a:xfrm>
          <a:prstGeom prst="rect">
            <a:avLst/>
          </a:prstGeom>
        </p:spPr>
        <p:txBody>
          <a:bodyPr anchor="t" rtlCol="false" tIns="0" lIns="0" bIns="0" rIns="0">
            <a:spAutoFit/>
          </a:bodyPr>
          <a:lstStyle/>
          <a:p>
            <a:pPr algn="l">
              <a:lnSpc>
                <a:spcPts val="7869"/>
              </a:lnSpc>
            </a:pPr>
            <a:r>
              <a:rPr lang="en-US" sz="5621">
                <a:solidFill>
                  <a:srgbClr val="FFDE59"/>
                </a:solidFill>
                <a:latin typeface="Body Grotesque Fit"/>
              </a:rPr>
              <a:t>• can classify uses into 3 categories: </a:t>
            </a:r>
          </a:p>
          <a:p>
            <a:pPr algn="l">
              <a:lnSpc>
                <a:spcPts val="7869"/>
              </a:lnSpc>
            </a:pPr>
            <a:r>
              <a:rPr lang="en-US" sz="5621">
                <a:solidFill>
                  <a:srgbClr val="FFDE59"/>
                </a:solidFill>
                <a:latin typeface="Body Grotesque Fit"/>
              </a:rPr>
              <a:t>– encryption/decryption (provide secrecy) </a:t>
            </a:r>
          </a:p>
          <a:p>
            <a:pPr algn="l">
              <a:lnSpc>
                <a:spcPts val="7869"/>
              </a:lnSpc>
            </a:pPr>
            <a:r>
              <a:rPr lang="en-US" sz="5621">
                <a:solidFill>
                  <a:srgbClr val="FFDE59"/>
                </a:solidFill>
                <a:latin typeface="Body Grotesque Fit"/>
              </a:rPr>
              <a:t>– digital signatures (provide authentication) </a:t>
            </a:r>
          </a:p>
          <a:p>
            <a:pPr algn="l">
              <a:lnSpc>
                <a:spcPts val="7869"/>
              </a:lnSpc>
            </a:pPr>
            <a:r>
              <a:rPr lang="en-US" sz="5621">
                <a:solidFill>
                  <a:srgbClr val="FFDE59"/>
                </a:solidFill>
                <a:latin typeface="Body Grotesque Fit"/>
              </a:rPr>
              <a:t>– key exchange (of session keys) </a:t>
            </a:r>
          </a:p>
          <a:p>
            <a:pPr algn="l">
              <a:lnSpc>
                <a:spcPts val="8289"/>
              </a:lnSpc>
            </a:pPr>
            <a:r>
              <a:rPr lang="en-US" sz="5921">
                <a:solidFill>
                  <a:srgbClr val="FFDE59"/>
                </a:solidFill>
                <a:latin typeface="Body Grotesque Fit"/>
              </a:rPr>
              <a:t>• some algorithms are suitable for all uses, others are specific to one</a:t>
            </a:r>
          </a:p>
        </p:txBody>
      </p:sp>
      <p:sp>
        <p:nvSpPr>
          <p:cNvPr name="Freeform 5" id="5"/>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59892" y="421213"/>
            <a:ext cx="11220896" cy="982980"/>
          </a:xfrm>
          <a:prstGeom prst="rect">
            <a:avLst/>
          </a:prstGeom>
        </p:spPr>
        <p:txBody>
          <a:bodyPr anchor="t" rtlCol="false" tIns="0" lIns="0" bIns="0" rIns="0">
            <a:spAutoFit/>
          </a:bodyPr>
          <a:lstStyle/>
          <a:p>
            <a:pPr algn="ctr">
              <a:lnSpc>
                <a:spcPts val="7559"/>
              </a:lnSpc>
              <a:spcBef>
                <a:spcPct val="0"/>
              </a:spcBef>
            </a:pPr>
            <a:r>
              <a:rPr lang="en-US" sz="6999">
                <a:solidFill>
                  <a:srgbClr val="FFFFFF"/>
                </a:solidFill>
                <a:latin typeface="Body Grotesque Fit Thin"/>
              </a:rPr>
              <a:t>Public-Key Cryptography </a:t>
            </a:r>
          </a:p>
        </p:txBody>
      </p:sp>
    </p:spTree>
  </p:cSld>
  <p:clrMapOvr>
    <a:masterClrMapping/>
  </p:clrMapOvr>
  <p:transition spd="slow">
    <p:push dir="l"/>
  </p:transition>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8255198" y="758231"/>
            <a:ext cx="1777603"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RSA</a:t>
            </a:r>
          </a:p>
        </p:txBody>
      </p:sp>
      <p:sp>
        <p:nvSpPr>
          <p:cNvPr name="TextBox 9" id="9"/>
          <p:cNvSpPr txBox="true"/>
          <p:nvPr/>
        </p:nvSpPr>
        <p:spPr>
          <a:xfrm rot="0">
            <a:off x="0" y="2337632"/>
            <a:ext cx="18288000" cy="4576037"/>
          </a:xfrm>
          <a:prstGeom prst="rect">
            <a:avLst/>
          </a:prstGeom>
        </p:spPr>
        <p:txBody>
          <a:bodyPr anchor="t" rtlCol="false" tIns="0" lIns="0" bIns="0" rIns="0">
            <a:spAutoFit/>
          </a:bodyPr>
          <a:lstStyle/>
          <a:p>
            <a:pPr algn="ctr">
              <a:lnSpc>
                <a:spcPts val="6016"/>
              </a:lnSpc>
            </a:pPr>
            <a:r>
              <a:rPr lang="en-US" sz="5570">
                <a:solidFill>
                  <a:srgbClr val="A6A6A6"/>
                </a:solidFill>
                <a:latin typeface="Alice"/>
              </a:rPr>
              <a:t>• by Rivest, Shamir &amp; Adleman of MIT in 1977 </a:t>
            </a:r>
          </a:p>
          <a:p>
            <a:pPr algn="ctr">
              <a:lnSpc>
                <a:spcPts val="6016"/>
              </a:lnSpc>
            </a:pPr>
            <a:r>
              <a:rPr lang="en-US" sz="5570">
                <a:solidFill>
                  <a:srgbClr val="A6A6A6"/>
                </a:solidFill>
                <a:latin typeface="Alice"/>
              </a:rPr>
              <a:t>• best known &amp; widely used public-key scheme </a:t>
            </a:r>
          </a:p>
          <a:p>
            <a:pPr algn="ctr">
              <a:lnSpc>
                <a:spcPts val="6016"/>
              </a:lnSpc>
            </a:pPr>
            <a:r>
              <a:rPr lang="en-US" sz="5570">
                <a:solidFill>
                  <a:srgbClr val="A6A6A6"/>
                </a:solidFill>
                <a:latin typeface="Alice"/>
              </a:rPr>
              <a:t>• based on exponentiation of integers in a finite (Galois) field – Defined over integers modulo a prime – exponentiation takes O((log n)3 ) operations (easy) </a:t>
            </a:r>
          </a:p>
          <a:p>
            <a:pPr algn="ctr">
              <a:lnSpc>
                <a:spcPts val="6016"/>
              </a:lnSpc>
              <a:spcBef>
                <a:spcPct val="0"/>
              </a:spcBef>
            </a:pPr>
            <a:r>
              <a:rPr lang="en-US" sz="5570">
                <a:solidFill>
                  <a:srgbClr val="A6A6A6"/>
                </a:solidFill>
                <a:latin typeface="Alice"/>
              </a:rPr>
              <a:t>• uses large integers (eg. 1024 bits)</a:t>
            </a:r>
          </a:p>
        </p:txBody>
      </p:sp>
    </p:spTree>
  </p:cSld>
  <p:clrMapOvr>
    <a:masterClrMapping/>
  </p:clrMapOvr>
  <p:transition spd="slow">
    <p:push dir="l"/>
  </p:transition>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17198" y="-7328"/>
            <a:ext cx="13596176" cy="9660865"/>
          </a:xfrm>
          <a:custGeom>
            <a:avLst/>
            <a:gdLst/>
            <a:ahLst/>
            <a:cxnLst/>
            <a:rect r="r" b="b" t="t" l="l"/>
            <a:pathLst>
              <a:path h="9660865" w="13596176">
                <a:moveTo>
                  <a:pt x="0" y="0"/>
                </a:moveTo>
                <a:lnTo>
                  <a:pt x="13596176" y="0"/>
                </a:lnTo>
                <a:lnTo>
                  <a:pt x="13596176" y="9660865"/>
                </a:lnTo>
                <a:lnTo>
                  <a:pt x="0" y="9660865"/>
                </a:lnTo>
                <a:lnTo>
                  <a:pt x="0" y="0"/>
                </a:lnTo>
                <a:close/>
              </a:path>
            </a:pathLst>
          </a:custGeom>
          <a:blipFill>
            <a:blip r:embed="rId5"/>
            <a:stretch>
              <a:fillRect l="0" t="0" r="0" b="0"/>
            </a:stretch>
          </a:blipFill>
        </p:spPr>
      </p:sp>
      <p:sp>
        <p:nvSpPr>
          <p:cNvPr name="TextBox 9" id="9"/>
          <p:cNvSpPr txBox="true"/>
          <p:nvPr/>
        </p:nvSpPr>
        <p:spPr>
          <a:xfrm rot="0">
            <a:off x="3922108" y="453310"/>
            <a:ext cx="1777603"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RSA</a:t>
            </a:r>
          </a:p>
        </p:txBody>
      </p:sp>
    </p:spTree>
  </p:cSld>
  <p:clrMapOvr>
    <a:masterClrMapping/>
  </p:clrMapOvr>
  <p:transition spd="slow">
    <p:push dir="l"/>
  </p:transition>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2038539" y="-38639"/>
            <a:ext cx="8979425" cy="10278800"/>
          </a:xfrm>
          <a:custGeom>
            <a:avLst/>
            <a:gdLst/>
            <a:ahLst/>
            <a:cxnLst/>
            <a:rect r="r" b="b" t="t" l="l"/>
            <a:pathLst>
              <a:path h="10278800" w="8979425">
                <a:moveTo>
                  <a:pt x="0" y="0"/>
                </a:moveTo>
                <a:lnTo>
                  <a:pt x="8979425" y="0"/>
                </a:lnTo>
                <a:lnTo>
                  <a:pt x="8979425" y="10278800"/>
                </a:lnTo>
                <a:lnTo>
                  <a:pt x="0" y="10278800"/>
                </a:lnTo>
                <a:lnTo>
                  <a:pt x="0" y="0"/>
                </a:lnTo>
                <a:close/>
              </a:path>
            </a:pathLst>
          </a:custGeom>
          <a:blipFill>
            <a:blip r:embed="rId5"/>
            <a:stretch>
              <a:fillRect l="0" t="0" r="0" b="0"/>
            </a:stretch>
          </a:blipFill>
        </p:spPr>
      </p:sp>
    </p:spTree>
  </p:cSld>
  <p:clrMapOvr>
    <a:masterClrMapping/>
  </p:clrMapOvr>
  <p:transition spd="slow">
    <p:push dir="l"/>
  </p:transition>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Freeform 4" id="4"/>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50058" y="1705180"/>
            <a:ext cx="11412708" cy="6170507"/>
          </a:xfrm>
          <a:custGeom>
            <a:avLst/>
            <a:gdLst/>
            <a:ahLst/>
            <a:cxnLst/>
            <a:rect r="r" b="b" t="t" l="l"/>
            <a:pathLst>
              <a:path h="6170507" w="11412708">
                <a:moveTo>
                  <a:pt x="0" y="0"/>
                </a:moveTo>
                <a:lnTo>
                  <a:pt x="11412708" y="0"/>
                </a:lnTo>
                <a:lnTo>
                  <a:pt x="11412708" y="6170507"/>
                </a:lnTo>
                <a:lnTo>
                  <a:pt x="0" y="6170507"/>
                </a:lnTo>
                <a:lnTo>
                  <a:pt x="0" y="0"/>
                </a:lnTo>
                <a:close/>
              </a:path>
            </a:pathLst>
          </a:custGeom>
          <a:blipFill>
            <a:blip r:embed="rId5"/>
            <a:stretch>
              <a:fillRect l="0" t="0" r="0" b="0"/>
            </a:stretch>
          </a:blipFill>
        </p:spPr>
      </p:sp>
      <p:sp>
        <p:nvSpPr>
          <p:cNvPr name="TextBox 6" id="6"/>
          <p:cNvSpPr txBox="true"/>
          <p:nvPr/>
        </p:nvSpPr>
        <p:spPr>
          <a:xfrm rot="0">
            <a:off x="4963716" y="421213"/>
            <a:ext cx="3613249" cy="982980"/>
          </a:xfrm>
          <a:prstGeom prst="rect">
            <a:avLst/>
          </a:prstGeom>
        </p:spPr>
        <p:txBody>
          <a:bodyPr anchor="t" rtlCol="false" tIns="0" lIns="0" bIns="0" rIns="0">
            <a:spAutoFit/>
          </a:bodyPr>
          <a:lstStyle/>
          <a:p>
            <a:pPr algn="ctr">
              <a:lnSpc>
                <a:spcPts val="7559"/>
              </a:lnSpc>
              <a:spcBef>
                <a:spcPct val="0"/>
              </a:spcBef>
            </a:pPr>
            <a:r>
              <a:rPr lang="en-US" sz="6999">
                <a:solidFill>
                  <a:srgbClr val="FFFFFF"/>
                </a:solidFill>
                <a:latin typeface="Body Grotesque Fit Thin"/>
              </a:rPr>
              <a:t>RSA Use</a:t>
            </a:r>
          </a:p>
        </p:txBody>
      </p:sp>
    </p:spTree>
  </p:cSld>
  <p:clrMapOvr>
    <a:masterClrMapping/>
  </p:clrMapOvr>
  <p:transition spd="slow">
    <p:push dir="l"/>
  </p:transition>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Freeform 4" id="4"/>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47697" y="517009"/>
            <a:ext cx="14438695" cy="9654582"/>
          </a:xfrm>
          <a:custGeom>
            <a:avLst/>
            <a:gdLst/>
            <a:ahLst/>
            <a:cxnLst/>
            <a:rect r="r" b="b" t="t" l="l"/>
            <a:pathLst>
              <a:path h="9654582" w="14438695">
                <a:moveTo>
                  <a:pt x="0" y="0"/>
                </a:moveTo>
                <a:lnTo>
                  <a:pt x="14438694" y="0"/>
                </a:lnTo>
                <a:lnTo>
                  <a:pt x="14438694" y="9654581"/>
                </a:lnTo>
                <a:lnTo>
                  <a:pt x="0" y="9654581"/>
                </a:lnTo>
                <a:lnTo>
                  <a:pt x="0" y="0"/>
                </a:lnTo>
                <a:close/>
              </a:path>
            </a:pathLst>
          </a:custGeom>
          <a:blipFill>
            <a:blip r:embed="rId5"/>
            <a:stretch>
              <a:fillRect l="0" t="0" r="0" b="0"/>
            </a:stretch>
          </a:blipFill>
        </p:spPr>
      </p:sp>
    </p:spTree>
  </p:cSld>
  <p:clrMapOvr>
    <a:masterClrMapping/>
  </p:clrMapOvr>
  <p:transition spd="slow">
    <p:push dir="l"/>
  </p:transition>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Freeform 4" id="4"/>
          <p:cNvSpPr/>
          <p:nvPr/>
        </p:nvSpPr>
        <p:spPr>
          <a:xfrm flipH="false" flipV="false" rot="-853807">
            <a:off x="-447534" y="-123822"/>
            <a:ext cx="2157819" cy="2125451"/>
          </a:xfrm>
          <a:custGeom>
            <a:avLst/>
            <a:gdLst/>
            <a:ahLst/>
            <a:cxnLst/>
            <a:rect r="r" b="b" t="t" l="l"/>
            <a:pathLst>
              <a:path h="2125451" w="2157819">
                <a:moveTo>
                  <a:pt x="0" y="0"/>
                </a:moveTo>
                <a:lnTo>
                  <a:pt x="2157819" y="0"/>
                </a:lnTo>
                <a:lnTo>
                  <a:pt x="2157819" y="2125452"/>
                </a:lnTo>
                <a:lnTo>
                  <a:pt x="0" y="2125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82730" y="335622"/>
            <a:ext cx="14366228" cy="9212575"/>
          </a:xfrm>
          <a:custGeom>
            <a:avLst/>
            <a:gdLst/>
            <a:ahLst/>
            <a:cxnLst/>
            <a:rect r="r" b="b" t="t" l="l"/>
            <a:pathLst>
              <a:path h="9212575" w="14366228">
                <a:moveTo>
                  <a:pt x="0" y="0"/>
                </a:moveTo>
                <a:lnTo>
                  <a:pt x="14366228" y="0"/>
                </a:lnTo>
                <a:lnTo>
                  <a:pt x="14366228" y="9212576"/>
                </a:lnTo>
                <a:lnTo>
                  <a:pt x="0" y="9212576"/>
                </a:lnTo>
                <a:lnTo>
                  <a:pt x="0" y="0"/>
                </a:lnTo>
                <a:close/>
              </a:path>
            </a:pathLst>
          </a:custGeom>
          <a:blipFill>
            <a:blip r:embed="rId5"/>
            <a:stretch>
              <a:fillRect l="0" t="0" r="0" b="0"/>
            </a:stretch>
          </a:blipFill>
        </p:spPr>
      </p:sp>
    </p:spTree>
  </p:cSld>
  <p:clrMapOvr>
    <a:masterClrMapping/>
  </p:clrMapOvr>
  <p:transition spd="slow">
    <p:push dir="l"/>
  </p:transition>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3011899" cy="2887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Chapter 10 – Key Management; Other Public Key Cryptosystems</a:t>
            </a:r>
          </a:p>
        </p:txBody>
      </p:sp>
      <p:grpSp>
        <p:nvGrpSpPr>
          <p:cNvPr name="Group 5" id="5"/>
          <p:cNvGrpSpPr/>
          <p:nvPr/>
        </p:nvGrpSpPr>
        <p:grpSpPr>
          <a:xfrm rot="0">
            <a:off x="6561243" y="-595656"/>
            <a:ext cx="8540306" cy="7739275"/>
            <a:chOff x="0" y="0"/>
            <a:chExt cx="11387074" cy="10319034"/>
          </a:xfrm>
        </p:grpSpPr>
        <p:pic>
          <p:nvPicPr>
            <p:cNvPr name="Picture 6" id="6"/>
            <p:cNvPicPr>
              <a:picLocks noChangeAspect="true"/>
            </p:cNvPicPr>
            <p:nvPr/>
          </p:nvPicPr>
          <p:blipFill>
            <a:blip r:embed="rId3"/>
            <a:srcRect l="0" t="7691" r="0" b="7691"/>
            <a:stretch>
              <a:fillRect/>
            </a:stretch>
          </p:blipFill>
          <p:spPr>
            <a:xfrm flipH="false" flipV="false">
              <a:off x="0" y="0"/>
              <a:ext cx="11387074" cy="10319034"/>
            </a:xfrm>
            <a:prstGeom prst="rect">
              <a:avLst/>
            </a:prstGeom>
          </p:spPr>
        </p:pic>
      </p:grpSp>
      <p:sp>
        <p:nvSpPr>
          <p:cNvPr name="Freeform 7" id="7"/>
          <p:cNvSpPr/>
          <p:nvPr/>
        </p:nvSpPr>
        <p:spPr>
          <a:xfrm flipH="false" flipV="false" rot="0">
            <a:off x="8497574" y="681430"/>
            <a:ext cx="7569494" cy="5185103"/>
          </a:xfrm>
          <a:custGeom>
            <a:avLst/>
            <a:gdLst/>
            <a:ahLst/>
            <a:cxnLst/>
            <a:rect r="r" b="b" t="t" l="l"/>
            <a:pathLst>
              <a:path h="5185103" w="7569494">
                <a:moveTo>
                  <a:pt x="0" y="0"/>
                </a:moveTo>
                <a:lnTo>
                  <a:pt x="7569494" y="0"/>
                </a:lnTo>
                <a:lnTo>
                  <a:pt x="7569494" y="5185103"/>
                </a:lnTo>
                <a:lnTo>
                  <a:pt x="0" y="5185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532617" y="1734899"/>
            <a:ext cx="7128678" cy="4546316"/>
            <a:chOff x="0" y="0"/>
            <a:chExt cx="9504904" cy="6061754"/>
          </a:xfrm>
        </p:grpSpPr>
        <p:pic>
          <p:nvPicPr>
            <p:cNvPr name="Picture 9" id="9"/>
            <p:cNvPicPr>
              <a:picLocks noChangeAspect="true"/>
            </p:cNvPicPr>
            <p:nvPr/>
          </p:nvPicPr>
          <p:blipFill>
            <a:blip r:embed="rId6"/>
            <a:srcRect l="13026" t="0" r="13026" b="0"/>
            <a:stretch>
              <a:fillRect/>
            </a:stretch>
          </p:blipFill>
          <p:spPr>
            <a:xfrm flipH="false" flipV="false">
              <a:off x="0" y="0"/>
              <a:ext cx="9504904" cy="6061754"/>
            </a:xfrm>
            <a:prstGeom prst="rect">
              <a:avLst/>
            </a:prstGeom>
          </p:spPr>
        </p:pic>
      </p:grpSp>
    </p:spTree>
  </p:cSld>
  <p:clrMapOvr>
    <a:masterClrMapping/>
  </p:clrMapOvr>
  <p:transition spd="slow">
    <p:push dir="l"/>
  </p:transition>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532617" y="1734899"/>
            <a:ext cx="7128678" cy="4546316"/>
            <a:chOff x="0" y="0"/>
            <a:chExt cx="9504904" cy="6061754"/>
          </a:xfrm>
        </p:grpSpPr>
        <p:pic>
          <p:nvPicPr>
            <p:cNvPr name="Picture 5" id="5"/>
            <p:cNvPicPr>
              <a:picLocks noChangeAspect="true"/>
            </p:cNvPicPr>
            <p:nvPr/>
          </p:nvPicPr>
          <p:blipFill>
            <a:blip r:embed="rId3"/>
            <a:srcRect l="13026" t="0" r="13026" b="0"/>
            <a:stretch>
              <a:fillRect/>
            </a:stretch>
          </p:blipFill>
          <p:spPr>
            <a:xfrm flipH="false" flipV="false">
              <a:off x="0" y="0"/>
              <a:ext cx="9504904" cy="6061754"/>
            </a:xfrm>
            <a:prstGeom prst="rect">
              <a:avLst/>
            </a:prstGeom>
          </p:spPr>
        </p:pic>
      </p:grpSp>
      <p:sp>
        <p:nvSpPr>
          <p:cNvPr name="TextBox 6" id="6"/>
          <p:cNvSpPr txBox="true"/>
          <p:nvPr/>
        </p:nvSpPr>
        <p:spPr>
          <a:xfrm rot="0">
            <a:off x="1082774" y="574396"/>
            <a:ext cx="16154549" cy="807085"/>
          </a:xfrm>
          <a:prstGeom prst="rect">
            <a:avLst/>
          </a:prstGeom>
        </p:spPr>
        <p:txBody>
          <a:bodyPr anchor="t" rtlCol="false" tIns="0" lIns="0" bIns="0" rIns="0">
            <a:spAutoFit/>
          </a:bodyPr>
          <a:lstStyle/>
          <a:p>
            <a:pPr algn="l">
              <a:lnSpc>
                <a:spcPts val="6439"/>
              </a:lnSpc>
            </a:pPr>
            <a:r>
              <a:rPr lang="en-US" sz="4599" u="sng">
                <a:solidFill>
                  <a:srgbClr val="FFFFFF"/>
                </a:solidFill>
                <a:latin typeface="Arimo"/>
                <a:hlinkClick r:id="rId4" tooltip="https://web.cs.hacettepe.edu.tr/~maydos/Docs/crypto/ch10.pdf"/>
              </a:rPr>
              <a:t>https://web.cs.hacettepe.edu.tr/~maydos/Docs/crypto/ch10.pdf</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48458" y="2177086"/>
            <a:ext cx="6270936" cy="5334654"/>
          </a:xfrm>
          <a:prstGeom prst="rect">
            <a:avLst/>
          </a:prstGeom>
        </p:spPr>
        <p:txBody>
          <a:bodyPr anchor="t" rtlCol="false" tIns="0" lIns="0" bIns="0" rIns="0">
            <a:spAutoFit/>
          </a:bodyPr>
          <a:lstStyle/>
          <a:p>
            <a:pPr algn="l">
              <a:lnSpc>
                <a:spcPts val="3883"/>
              </a:lnSpc>
            </a:pPr>
            <a:r>
              <a:rPr lang="en-US" sz="2774">
                <a:solidFill>
                  <a:srgbClr val="FFFFFF"/>
                </a:solidFill>
                <a:latin typeface="Body Grotesque Fit"/>
              </a:rPr>
              <a:t>Security Mechanism </a:t>
            </a:r>
          </a:p>
          <a:p>
            <a:pPr algn="l">
              <a:lnSpc>
                <a:spcPts val="3883"/>
              </a:lnSpc>
            </a:pPr>
            <a:r>
              <a:rPr lang="en-US" sz="2774">
                <a:solidFill>
                  <a:srgbClr val="FFFFFF"/>
                </a:solidFill>
                <a:latin typeface="Body Grotesque Fit"/>
              </a:rPr>
              <a:t>• a mechanism that is designed to detect, prevent, or recover from a security attack </a:t>
            </a:r>
          </a:p>
          <a:p>
            <a:pPr algn="l">
              <a:lnSpc>
                <a:spcPts val="3883"/>
              </a:lnSpc>
            </a:pPr>
            <a:r>
              <a:rPr lang="en-US" sz="2774">
                <a:solidFill>
                  <a:srgbClr val="FFFFFF"/>
                </a:solidFill>
                <a:latin typeface="Body Grotesque Fit"/>
              </a:rPr>
              <a:t>• no single mechanism that will support all functions required </a:t>
            </a:r>
          </a:p>
          <a:p>
            <a:pPr algn="l">
              <a:lnSpc>
                <a:spcPts val="3883"/>
              </a:lnSpc>
            </a:pPr>
            <a:r>
              <a:rPr lang="en-US" sz="2774">
                <a:solidFill>
                  <a:srgbClr val="FFFFFF"/>
                </a:solidFill>
                <a:latin typeface="Body Grotesque Fit"/>
              </a:rPr>
              <a:t>• however one particular element underlies many of the security mechanisms in use: cryptographic techniques </a:t>
            </a:r>
          </a:p>
          <a:p>
            <a:pPr algn="l">
              <a:lnSpc>
                <a:spcPts val="3883"/>
              </a:lnSpc>
            </a:pPr>
            <a:r>
              <a:rPr lang="en-US" sz="2774">
                <a:solidFill>
                  <a:srgbClr val="FFFFFF"/>
                </a:solidFill>
                <a:latin typeface="Body Grotesque Fit"/>
              </a:rPr>
              <a:t>• hence our focus on this area</a:t>
            </a:r>
          </a:p>
        </p:txBody>
      </p:sp>
      <p:sp>
        <p:nvSpPr>
          <p:cNvPr name="TextBox 5" id="5"/>
          <p:cNvSpPr txBox="true"/>
          <p:nvPr/>
        </p:nvSpPr>
        <p:spPr>
          <a:xfrm rot="0">
            <a:off x="12198327" y="1762306"/>
            <a:ext cx="5628646" cy="6014085"/>
          </a:xfrm>
          <a:prstGeom prst="rect">
            <a:avLst/>
          </a:prstGeom>
        </p:spPr>
        <p:txBody>
          <a:bodyPr anchor="t" rtlCol="false" tIns="0" lIns="0" bIns="0" rIns="0">
            <a:spAutoFit/>
          </a:bodyPr>
          <a:lstStyle/>
          <a:p>
            <a:pPr algn="r">
              <a:lnSpc>
                <a:spcPts val="3419"/>
              </a:lnSpc>
            </a:pPr>
            <a:r>
              <a:rPr lang="en-US" sz="3000">
                <a:solidFill>
                  <a:srgbClr val="FFFFFF"/>
                </a:solidFill>
                <a:latin typeface="Body Grotesque Fit"/>
              </a:rPr>
              <a:t>Security Attack </a:t>
            </a:r>
          </a:p>
          <a:p>
            <a:pPr algn="r">
              <a:lnSpc>
                <a:spcPts val="3419"/>
              </a:lnSpc>
            </a:pPr>
            <a:r>
              <a:rPr lang="en-US" sz="3000">
                <a:solidFill>
                  <a:srgbClr val="FFFFFF"/>
                </a:solidFill>
                <a:latin typeface="Body Grotesque Fit"/>
              </a:rPr>
              <a:t>• any action that compromises the security of information owned by an organization • information security is about how to prevent attacks, or failing that, to detect attacks on information-based systems </a:t>
            </a:r>
          </a:p>
          <a:p>
            <a:pPr algn="r">
              <a:lnSpc>
                <a:spcPts val="3419"/>
              </a:lnSpc>
            </a:pPr>
            <a:r>
              <a:rPr lang="en-US" sz="3000">
                <a:solidFill>
                  <a:srgbClr val="FFFFFF"/>
                </a:solidFill>
                <a:latin typeface="Body Grotesque Fit"/>
              </a:rPr>
              <a:t>• have a wide range of attacks </a:t>
            </a:r>
          </a:p>
          <a:p>
            <a:pPr algn="r">
              <a:lnSpc>
                <a:spcPts val="3419"/>
              </a:lnSpc>
            </a:pPr>
            <a:r>
              <a:rPr lang="en-US" sz="3000">
                <a:solidFill>
                  <a:srgbClr val="FFFFFF"/>
                </a:solidFill>
                <a:latin typeface="Body Grotesque Fit"/>
              </a:rPr>
              <a:t>• can focus of generic types of attacks </a:t>
            </a:r>
          </a:p>
          <a:p>
            <a:pPr algn="r" marL="0" indent="0" lvl="0">
              <a:lnSpc>
                <a:spcPts val="3419"/>
              </a:lnSpc>
            </a:pPr>
            <a:r>
              <a:rPr lang="en-US" sz="3000">
                <a:solidFill>
                  <a:srgbClr val="FFFFFF"/>
                </a:solidFill>
                <a:latin typeface="Body Grotesque Fit"/>
              </a:rPr>
              <a:t>• note: often threat &amp; attack mean same</a:t>
            </a:r>
          </a:p>
        </p:txBody>
      </p:sp>
      <p:grpSp>
        <p:nvGrpSpPr>
          <p:cNvPr name="Group 6" id="6"/>
          <p:cNvGrpSpPr/>
          <p:nvPr/>
        </p:nvGrpSpPr>
        <p:grpSpPr>
          <a:xfrm rot="0">
            <a:off x="-2598560" y="4110645"/>
            <a:ext cx="8988445" cy="4869712"/>
            <a:chOff x="0" y="0"/>
            <a:chExt cx="11984594" cy="6492950"/>
          </a:xfrm>
        </p:grpSpPr>
        <p:pic>
          <p:nvPicPr>
            <p:cNvPr name="Picture 7" id="7"/>
            <p:cNvPicPr>
              <a:picLocks noChangeAspect="true"/>
            </p:cNvPicPr>
            <p:nvPr/>
          </p:nvPicPr>
          <p:blipFill>
            <a:blip r:embed="rId3"/>
            <a:srcRect l="6477" t="0" r="6477" b="0"/>
            <a:stretch>
              <a:fillRect/>
            </a:stretch>
          </p:blipFill>
          <p:spPr>
            <a:xfrm flipH="false" flipV="false">
              <a:off x="0" y="0"/>
              <a:ext cx="11984594" cy="6492950"/>
            </a:xfrm>
            <a:prstGeom prst="rect">
              <a:avLst/>
            </a:prstGeom>
          </p:spPr>
        </p:pic>
      </p:grpSp>
      <p:sp>
        <p:nvSpPr>
          <p:cNvPr name="Freeform 8" id="8"/>
          <p:cNvSpPr/>
          <p:nvPr/>
        </p:nvSpPr>
        <p:spPr>
          <a:xfrm flipH="false" flipV="false" rot="-853807">
            <a:off x="6219590" y="19202"/>
            <a:ext cx="5537710" cy="5454644"/>
          </a:xfrm>
          <a:custGeom>
            <a:avLst/>
            <a:gdLst/>
            <a:ahLst/>
            <a:cxnLst/>
            <a:rect r="r" b="b" t="t" l="l"/>
            <a:pathLst>
              <a:path h="5454644" w="5537710">
                <a:moveTo>
                  <a:pt x="0" y="0"/>
                </a:moveTo>
                <a:lnTo>
                  <a:pt x="5537710" y="0"/>
                </a:lnTo>
                <a:lnTo>
                  <a:pt x="5537710" y="5454644"/>
                </a:lnTo>
                <a:lnTo>
                  <a:pt x="0" y="54546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2843882" y="758231"/>
            <a:ext cx="12600236"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Diffie-Hellman Key Exchange </a:t>
            </a:r>
          </a:p>
        </p:txBody>
      </p:sp>
      <p:sp>
        <p:nvSpPr>
          <p:cNvPr name="TextBox 9" id="9"/>
          <p:cNvSpPr txBox="true"/>
          <p:nvPr/>
        </p:nvSpPr>
        <p:spPr>
          <a:xfrm rot="0">
            <a:off x="0" y="2337632"/>
            <a:ext cx="18288000" cy="6092133"/>
          </a:xfrm>
          <a:prstGeom prst="rect">
            <a:avLst/>
          </a:prstGeom>
        </p:spPr>
        <p:txBody>
          <a:bodyPr anchor="t" rtlCol="false" tIns="0" lIns="0" bIns="0" rIns="0">
            <a:spAutoFit/>
          </a:bodyPr>
          <a:lstStyle/>
          <a:p>
            <a:pPr algn="ctr">
              <a:lnSpc>
                <a:spcPts val="6016"/>
              </a:lnSpc>
            </a:pPr>
            <a:r>
              <a:rPr lang="en-US" sz="5570">
                <a:solidFill>
                  <a:srgbClr val="A6A6A6"/>
                </a:solidFill>
                <a:latin typeface="Alice"/>
              </a:rPr>
              <a:t>• first public-key type scheme proposed </a:t>
            </a:r>
          </a:p>
          <a:p>
            <a:pPr algn="ctr">
              <a:lnSpc>
                <a:spcPts val="6016"/>
              </a:lnSpc>
            </a:pPr>
            <a:r>
              <a:rPr lang="en-US" sz="5570">
                <a:solidFill>
                  <a:srgbClr val="A6A6A6"/>
                </a:solidFill>
                <a:latin typeface="Alice"/>
              </a:rPr>
              <a:t>– For key distribution only </a:t>
            </a:r>
          </a:p>
          <a:p>
            <a:pPr algn="ctr">
              <a:lnSpc>
                <a:spcPts val="6016"/>
              </a:lnSpc>
            </a:pPr>
            <a:r>
              <a:rPr lang="en-US" sz="5570">
                <a:solidFill>
                  <a:srgbClr val="A6A6A6"/>
                </a:solidFill>
                <a:latin typeface="Alice"/>
              </a:rPr>
              <a:t>• by Diffie &amp; Hellman in 1976 along with the exposition of public key concepts </a:t>
            </a:r>
          </a:p>
          <a:p>
            <a:pPr algn="ctr">
              <a:lnSpc>
                <a:spcPts val="6016"/>
              </a:lnSpc>
            </a:pPr>
            <a:r>
              <a:rPr lang="en-US" sz="5570">
                <a:solidFill>
                  <a:srgbClr val="A6A6A6"/>
                </a:solidFill>
                <a:latin typeface="Alice"/>
              </a:rPr>
              <a:t>– note: now know that James Ellis (UK CESG) secretly proposed the concept in 1970 </a:t>
            </a:r>
          </a:p>
          <a:p>
            <a:pPr algn="ctr">
              <a:lnSpc>
                <a:spcPts val="6016"/>
              </a:lnSpc>
              <a:spcBef>
                <a:spcPct val="0"/>
              </a:spcBef>
            </a:pPr>
            <a:r>
              <a:rPr lang="en-US" sz="5570">
                <a:solidFill>
                  <a:srgbClr val="A6A6A6"/>
                </a:solidFill>
                <a:latin typeface="Alice"/>
              </a:rPr>
              <a:t>• is a practical method for public exchange of a secret key • used in a number of commercial products</a:t>
            </a:r>
          </a:p>
        </p:txBody>
      </p:sp>
    </p:spTree>
  </p:cSld>
  <p:clrMapOvr>
    <a:masterClrMapping/>
  </p:clrMapOvr>
  <p:transition spd="slow">
    <p:push dir="l"/>
  </p:transition>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2843882" y="758231"/>
            <a:ext cx="12600236"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Diffie-Hellman Key Exchange </a:t>
            </a:r>
          </a:p>
        </p:txBody>
      </p:sp>
      <p:sp>
        <p:nvSpPr>
          <p:cNvPr name="TextBox 9" id="9"/>
          <p:cNvSpPr txBox="true"/>
          <p:nvPr/>
        </p:nvSpPr>
        <p:spPr>
          <a:xfrm rot="0">
            <a:off x="0" y="2337632"/>
            <a:ext cx="18288000" cy="7608228"/>
          </a:xfrm>
          <a:prstGeom prst="rect">
            <a:avLst/>
          </a:prstGeom>
        </p:spPr>
        <p:txBody>
          <a:bodyPr anchor="t" rtlCol="false" tIns="0" lIns="0" bIns="0" rIns="0">
            <a:spAutoFit/>
          </a:bodyPr>
          <a:lstStyle/>
          <a:p>
            <a:pPr algn="ctr">
              <a:lnSpc>
                <a:spcPts val="6016"/>
              </a:lnSpc>
            </a:pPr>
            <a:r>
              <a:rPr lang="en-US" sz="5570">
                <a:solidFill>
                  <a:srgbClr val="A6A6A6"/>
                </a:solidFill>
                <a:latin typeface="Alice"/>
              </a:rPr>
              <a:t>• a public-key distribution scheme </a:t>
            </a:r>
          </a:p>
          <a:p>
            <a:pPr algn="ctr">
              <a:lnSpc>
                <a:spcPts val="6016"/>
              </a:lnSpc>
            </a:pPr>
            <a:r>
              <a:rPr lang="en-US" sz="5570">
                <a:solidFill>
                  <a:srgbClr val="A6A6A6"/>
                </a:solidFill>
                <a:latin typeface="Alice"/>
              </a:rPr>
              <a:t>– cannot be used to exchange an arbitrary message – rather it can establish a common key – known only to the two participants </a:t>
            </a:r>
          </a:p>
          <a:p>
            <a:pPr algn="ctr">
              <a:lnSpc>
                <a:spcPts val="6016"/>
              </a:lnSpc>
            </a:pPr>
            <a:r>
              <a:rPr lang="en-US" sz="5570">
                <a:solidFill>
                  <a:srgbClr val="A6A6A6"/>
                </a:solidFill>
                <a:latin typeface="Alice"/>
              </a:rPr>
              <a:t>• value of key depends on the participants (and their private and public key information) </a:t>
            </a:r>
          </a:p>
          <a:p>
            <a:pPr algn="ctr">
              <a:lnSpc>
                <a:spcPts val="6016"/>
              </a:lnSpc>
            </a:pPr>
            <a:r>
              <a:rPr lang="en-US" sz="5570">
                <a:solidFill>
                  <a:srgbClr val="A6A6A6"/>
                </a:solidFill>
                <a:latin typeface="Alice"/>
              </a:rPr>
              <a:t>• based on exponentiation in a finite (Galois) field (modulo a prime or a polynomial) - easy </a:t>
            </a:r>
          </a:p>
          <a:p>
            <a:pPr algn="ctr">
              <a:lnSpc>
                <a:spcPts val="6016"/>
              </a:lnSpc>
              <a:spcBef>
                <a:spcPct val="0"/>
              </a:spcBef>
            </a:pPr>
            <a:r>
              <a:rPr lang="en-US" sz="5570">
                <a:solidFill>
                  <a:srgbClr val="A6A6A6"/>
                </a:solidFill>
                <a:latin typeface="Alice"/>
              </a:rPr>
              <a:t>• security relies on the difficulty of computing discrete logarithms (similar to factoring) – hard</a:t>
            </a:r>
          </a:p>
        </p:txBody>
      </p:sp>
    </p:spTree>
  </p:cSld>
  <p:clrMapOvr>
    <a:masterClrMapping/>
  </p:clrMapOvr>
  <p:transition spd="slow">
    <p:push dir="l"/>
  </p:transition>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545597" y="-56834"/>
            <a:ext cx="17807769" cy="10293418"/>
          </a:xfrm>
          <a:custGeom>
            <a:avLst/>
            <a:gdLst/>
            <a:ahLst/>
            <a:cxnLst/>
            <a:rect r="r" b="b" t="t" l="l"/>
            <a:pathLst>
              <a:path h="10293418" w="17807769">
                <a:moveTo>
                  <a:pt x="0" y="0"/>
                </a:moveTo>
                <a:lnTo>
                  <a:pt x="17807769" y="0"/>
                </a:lnTo>
                <a:lnTo>
                  <a:pt x="17807769" y="10293418"/>
                </a:lnTo>
                <a:lnTo>
                  <a:pt x="0" y="10293418"/>
                </a:lnTo>
                <a:lnTo>
                  <a:pt x="0" y="0"/>
                </a:lnTo>
                <a:close/>
              </a:path>
            </a:pathLst>
          </a:custGeom>
          <a:blipFill>
            <a:blip r:embed="rId5"/>
            <a:stretch>
              <a:fillRect l="0" t="0" r="0" b="0"/>
            </a:stretch>
          </a:blipFill>
        </p:spPr>
      </p:sp>
    </p:spTree>
  </p:cSld>
  <p:clrMapOvr>
    <a:masterClrMapping/>
  </p:clrMapOvr>
  <p:transition spd="slow">
    <p:push dir="l"/>
  </p:transition>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52219" y="157861"/>
            <a:ext cx="15541558" cy="10522189"/>
          </a:xfrm>
          <a:custGeom>
            <a:avLst/>
            <a:gdLst/>
            <a:ahLst/>
            <a:cxnLst/>
            <a:rect r="r" b="b" t="t" l="l"/>
            <a:pathLst>
              <a:path h="10522189" w="15541558">
                <a:moveTo>
                  <a:pt x="0" y="0"/>
                </a:moveTo>
                <a:lnTo>
                  <a:pt x="15541558" y="0"/>
                </a:lnTo>
                <a:lnTo>
                  <a:pt x="15541558" y="10522189"/>
                </a:lnTo>
                <a:lnTo>
                  <a:pt x="0" y="10522189"/>
                </a:lnTo>
                <a:lnTo>
                  <a:pt x="0" y="0"/>
                </a:lnTo>
                <a:close/>
              </a:path>
            </a:pathLst>
          </a:custGeom>
          <a:blipFill>
            <a:blip r:embed="rId5"/>
            <a:stretch>
              <a:fillRect l="0" t="0" r="0" b="0"/>
            </a:stretch>
          </a:blipFill>
        </p:spPr>
      </p:sp>
    </p:spTree>
  </p:cSld>
  <p:clrMapOvr>
    <a:masterClrMapping/>
  </p:clrMapOvr>
  <p:transition spd="slow">
    <p:push dir="l"/>
  </p:transition>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18655" y="23396"/>
            <a:ext cx="14505219" cy="10280136"/>
          </a:xfrm>
          <a:custGeom>
            <a:avLst/>
            <a:gdLst/>
            <a:ahLst/>
            <a:cxnLst/>
            <a:rect r="r" b="b" t="t" l="l"/>
            <a:pathLst>
              <a:path h="10280136" w="14505219">
                <a:moveTo>
                  <a:pt x="0" y="0"/>
                </a:moveTo>
                <a:lnTo>
                  <a:pt x="14505218" y="0"/>
                </a:lnTo>
                <a:lnTo>
                  <a:pt x="14505218" y="10280136"/>
                </a:lnTo>
                <a:lnTo>
                  <a:pt x="0" y="10280136"/>
                </a:lnTo>
                <a:lnTo>
                  <a:pt x="0" y="0"/>
                </a:lnTo>
                <a:close/>
              </a:path>
            </a:pathLst>
          </a:custGeom>
          <a:blipFill>
            <a:blip r:embed="rId5"/>
            <a:stretch>
              <a:fillRect l="0" t="0" r="0" b="0"/>
            </a:stretch>
          </a:blipFill>
        </p:spPr>
      </p:sp>
    </p:spTree>
  </p:cSld>
  <p:clrMapOvr>
    <a:masterClrMapping/>
  </p:clrMapOvr>
  <p:transition spd="slow">
    <p:push dir="l"/>
  </p:transition>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83536" y="7283380"/>
            <a:ext cx="6360082" cy="6228724"/>
            <a:chOff x="0" y="0"/>
            <a:chExt cx="8480109" cy="8304965"/>
          </a:xfrm>
        </p:grpSpPr>
        <p:pic>
          <p:nvPicPr>
            <p:cNvPr name="Picture 3" id="3"/>
            <p:cNvPicPr>
              <a:picLocks noChangeAspect="true"/>
            </p:cNvPicPr>
            <p:nvPr/>
          </p:nvPicPr>
          <p:blipFill>
            <a:blip r:embed="rId2"/>
            <a:srcRect l="0" t="4276" r="0" b="4276"/>
            <a:stretch>
              <a:fillRect/>
            </a:stretch>
          </p:blipFill>
          <p:spPr>
            <a:xfrm flipH="false" flipV="false">
              <a:off x="0" y="0"/>
              <a:ext cx="8480109" cy="8304965"/>
            </a:xfrm>
            <a:prstGeom prst="rect">
              <a:avLst/>
            </a:prstGeom>
          </p:spPr>
        </p:pic>
      </p:grpSp>
      <p:grpSp>
        <p:nvGrpSpPr>
          <p:cNvPr name="Group 4" id="4"/>
          <p:cNvGrpSpPr/>
          <p:nvPr/>
        </p:nvGrpSpPr>
        <p:grpSpPr>
          <a:xfrm rot="0">
            <a:off x="15044217" y="-3474049"/>
            <a:ext cx="6487566" cy="6948098"/>
            <a:chOff x="0" y="0"/>
            <a:chExt cx="8650087" cy="9264131"/>
          </a:xfrm>
        </p:grpSpPr>
        <p:pic>
          <p:nvPicPr>
            <p:cNvPr name="Picture 5" id="5"/>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
        <p:nvSpPr>
          <p:cNvPr name="Freeform 6" id="6"/>
          <p:cNvSpPr/>
          <p:nvPr/>
        </p:nvSpPr>
        <p:spPr>
          <a:xfrm flipH="false" flipV="false" rot="0">
            <a:off x="1666012" y="97160"/>
            <a:ext cx="6642861" cy="9964292"/>
          </a:xfrm>
          <a:custGeom>
            <a:avLst/>
            <a:gdLst/>
            <a:ahLst/>
            <a:cxnLst/>
            <a:rect r="r" b="b" t="t" l="l"/>
            <a:pathLst>
              <a:path h="9964292" w="6642861">
                <a:moveTo>
                  <a:pt x="0" y="0"/>
                </a:moveTo>
                <a:lnTo>
                  <a:pt x="6642861" y="0"/>
                </a:lnTo>
                <a:lnTo>
                  <a:pt x="6642861" y="9964292"/>
                </a:lnTo>
                <a:lnTo>
                  <a:pt x="0" y="9964292"/>
                </a:lnTo>
                <a:lnTo>
                  <a:pt x="0" y="0"/>
                </a:lnTo>
                <a:close/>
              </a:path>
            </a:pathLst>
          </a:custGeom>
          <a:blipFill>
            <a:blip r:embed="rId4"/>
            <a:stretch>
              <a:fillRect l="0" t="0" r="0" b="0"/>
            </a:stretch>
          </a:blipFill>
        </p:spPr>
      </p:sp>
    </p:spTree>
  </p:cSld>
  <p:clrMapOvr>
    <a:masterClrMapping/>
  </p:clrMapOvr>
  <p:transition spd="slow">
    <p:push dir="l"/>
  </p:transition>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960296" y="31648"/>
            <a:ext cx="13928934" cy="10215808"/>
          </a:xfrm>
          <a:custGeom>
            <a:avLst/>
            <a:gdLst/>
            <a:ahLst/>
            <a:cxnLst/>
            <a:rect r="r" b="b" t="t" l="l"/>
            <a:pathLst>
              <a:path h="10215808" w="13928934">
                <a:moveTo>
                  <a:pt x="0" y="0"/>
                </a:moveTo>
                <a:lnTo>
                  <a:pt x="13928934" y="0"/>
                </a:lnTo>
                <a:lnTo>
                  <a:pt x="13928934" y="10215808"/>
                </a:lnTo>
                <a:lnTo>
                  <a:pt x="0" y="10215808"/>
                </a:lnTo>
                <a:lnTo>
                  <a:pt x="0" y="0"/>
                </a:lnTo>
                <a:close/>
              </a:path>
            </a:pathLst>
          </a:custGeom>
          <a:blipFill>
            <a:blip r:embed="rId5"/>
            <a:stretch>
              <a:fillRect l="0" t="0" r="0" b="0"/>
            </a:stretch>
          </a:blipFill>
        </p:spPr>
      </p:sp>
    </p:spTree>
  </p:cSld>
  <p:clrMapOvr>
    <a:masterClrMapping/>
  </p:clrMapOvr>
  <p:transition spd="slow">
    <p:push dir="l"/>
  </p:transition>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3078956" y="758231"/>
            <a:ext cx="12130088"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Elliptic Curve Cryptography</a:t>
            </a:r>
          </a:p>
        </p:txBody>
      </p:sp>
      <p:sp>
        <p:nvSpPr>
          <p:cNvPr name="TextBox 9" id="9"/>
          <p:cNvSpPr txBox="true"/>
          <p:nvPr/>
        </p:nvSpPr>
        <p:spPr>
          <a:xfrm rot="0">
            <a:off x="0" y="2337632"/>
            <a:ext cx="18288000" cy="5334085"/>
          </a:xfrm>
          <a:prstGeom prst="rect">
            <a:avLst/>
          </a:prstGeom>
        </p:spPr>
        <p:txBody>
          <a:bodyPr anchor="t" rtlCol="false" tIns="0" lIns="0" bIns="0" rIns="0">
            <a:spAutoFit/>
          </a:bodyPr>
          <a:lstStyle/>
          <a:p>
            <a:pPr algn="ctr">
              <a:lnSpc>
                <a:spcPts val="6016"/>
              </a:lnSpc>
            </a:pPr>
            <a:r>
              <a:rPr lang="en-US" sz="5570">
                <a:solidFill>
                  <a:srgbClr val="A6A6A6"/>
                </a:solidFill>
                <a:latin typeface="Alice"/>
              </a:rPr>
              <a:t>• majority of public-key crypto (RSA, D-H) use either integer or polynomial arithmetic with very large numbers/polynomials </a:t>
            </a:r>
          </a:p>
          <a:p>
            <a:pPr algn="ctr">
              <a:lnSpc>
                <a:spcPts val="6016"/>
              </a:lnSpc>
            </a:pPr>
            <a:r>
              <a:rPr lang="en-US" sz="5570">
                <a:solidFill>
                  <a:srgbClr val="A6A6A6"/>
                </a:solidFill>
                <a:latin typeface="Alice"/>
              </a:rPr>
              <a:t>• imposes a significant load in storing and processing keys and messages </a:t>
            </a:r>
          </a:p>
          <a:p>
            <a:pPr algn="ctr">
              <a:lnSpc>
                <a:spcPts val="6016"/>
              </a:lnSpc>
            </a:pPr>
            <a:r>
              <a:rPr lang="en-US" sz="5570">
                <a:solidFill>
                  <a:srgbClr val="A6A6A6"/>
                </a:solidFill>
                <a:latin typeface="Alice"/>
              </a:rPr>
              <a:t>• an alternative is to use elliptic curves </a:t>
            </a:r>
          </a:p>
          <a:p>
            <a:pPr algn="ctr">
              <a:lnSpc>
                <a:spcPts val="6016"/>
              </a:lnSpc>
              <a:spcBef>
                <a:spcPct val="0"/>
              </a:spcBef>
            </a:pPr>
            <a:r>
              <a:rPr lang="en-US" sz="5570">
                <a:solidFill>
                  <a:srgbClr val="A6A6A6"/>
                </a:solidFill>
                <a:latin typeface="Alice"/>
              </a:rPr>
              <a:t>• offers same security with smaller bit sizes</a:t>
            </a:r>
          </a:p>
        </p:txBody>
      </p:sp>
    </p:spTree>
  </p:cSld>
  <p:clrMapOvr>
    <a:masterClrMapping/>
  </p:clrMapOvr>
  <p:transition spd="slow">
    <p:push dir="l"/>
  </p:transition>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161187" y="1994171"/>
            <a:ext cx="12442327" cy="7899352"/>
          </a:xfrm>
          <a:custGeom>
            <a:avLst/>
            <a:gdLst/>
            <a:ahLst/>
            <a:cxnLst/>
            <a:rect r="r" b="b" t="t" l="l"/>
            <a:pathLst>
              <a:path h="7899352" w="12442327">
                <a:moveTo>
                  <a:pt x="0" y="0"/>
                </a:moveTo>
                <a:lnTo>
                  <a:pt x="12442328" y="0"/>
                </a:lnTo>
                <a:lnTo>
                  <a:pt x="12442328" y="7899352"/>
                </a:lnTo>
                <a:lnTo>
                  <a:pt x="0" y="7899352"/>
                </a:lnTo>
                <a:lnTo>
                  <a:pt x="0" y="0"/>
                </a:lnTo>
                <a:close/>
              </a:path>
            </a:pathLst>
          </a:custGeom>
          <a:blipFill>
            <a:blip r:embed="rId5"/>
            <a:stretch>
              <a:fillRect l="0" t="0" r="0" b="0"/>
            </a:stretch>
          </a:blipFill>
        </p:spPr>
      </p:sp>
      <p:sp>
        <p:nvSpPr>
          <p:cNvPr name="TextBox 9" id="9"/>
          <p:cNvSpPr txBox="true"/>
          <p:nvPr/>
        </p:nvSpPr>
        <p:spPr>
          <a:xfrm rot="0">
            <a:off x="3078956" y="758231"/>
            <a:ext cx="12130088"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Elliptic Curve Cryptography</a:t>
            </a:r>
          </a:p>
        </p:txBody>
      </p:sp>
    </p:spTree>
  </p:cSld>
  <p:clrMapOvr>
    <a:masterClrMapping/>
  </p:clrMapOvr>
  <p:transition spd="slow">
    <p:push dir="l"/>
  </p:transition>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868089" y="1677411"/>
            <a:ext cx="11349565" cy="8485901"/>
          </a:xfrm>
          <a:custGeom>
            <a:avLst/>
            <a:gdLst/>
            <a:ahLst/>
            <a:cxnLst/>
            <a:rect r="r" b="b" t="t" l="l"/>
            <a:pathLst>
              <a:path h="8485901" w="11349565">
                <a:moveTo>
                  <a:pt x="0" y="0"/>
                </a:moveTo>
                <a:lnTo>
                  <a:pt x="11349565" y="0"/>
                </a:lnTo>
                <a:lnTo>
                  <a:pt x="11349565" y="8485901"/>
                </a:lnTo>
                <a:lnTo>
                  <a:pt x="0" y="8485901"/>
                </a:lnTo>
                <a:lnTo>
                  <a:pt x="0" y="0"/>
                </a:lnTo>
                <a:close/>
              </a:path>
            </a:pathLst>
          </a:custGeom>
          <a:blipFill>
            <a:blip r:embed="rId5"/>
            <a:stretch>
              <a:fillRect l="0" t="0" r="0" b="0"/>
            </a:stretch>
          </a:blipFill>
        </p:spPr>
      </p:sp>
      <p:sp>
        <p:nvSpPr>
          <p:cNvPr name="TextBox 9" id="9"/>
          <p:cNvSpPr txBox="true"/>
          <p:nvPr/>
        </p:nvSpPr>
        <p:spPr>
          <a:xfrm rot="0">
            <a:off x="3078956" y="758231"/>
            <a:ext cx="12130088"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Elliptic Curve Cryptography</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2598560" y="4110645"/>
            <a:ext cx="8988445" cy="4869712"/>
            <a:chOff x="0" y="0"/>
            <a:chExt cx="11984594" cy="6492950"/>
          </a:xfrm>
        </p:grpSpPr>
        <p:pic>
          <p:nvPicPr>
            <p:cNvPr name="Picture 5" id="5"/>
            <p:cNvPicPr>
              <a:picLocks noChangeAspect="true"/>
            </p:cNvPicPr>
            <p:nvPr/>
          </p:nvPicPr>
          <p:blipFill>
            <a:blip r:embed="rId3"/>
            <a:srcRect l="6477" t="0" r="6477" b="0"/>
            <a:stretch>
              <a:fillRect/>
            </a:stretch>
          </p:blipFill>
          <p:spPr>
            <a:xfrm flipH="false" flipV="false">
              <a:off x="0" y="0"/>
              <a:ext cx="11984594" cy="6492950"/>
            </a:xfrm>
            <a:prstGeom prst="rect">
              <a:avLst/>
            </a:prstGeom>
          </p:spPr>
        </p:pic>
      </p:grpSp>
      <p:sp>
        <p:nvSpPr>
          <p:cNvPr name="Freeform 6" id="6"/>
          <p:cNvSpPr/>
          <p:nvPr/>
        </p:nvSpPr>
        <p:spPr>
          <a:xfrm flipH="false" flipV="false" rot="-853807">
            <a:off x="14869723" y="596947"/>
            <a:ext cx="5537710" cy="5454644"/>
          </a:xfrm>
          <a:custGeom>
            <a:avLst/>
            <a:gdLst/>
            <a:ahLst/>
            <a:cxnLst/>
            <a:rect r="r" b="b" t="t" l="l"/>
            <a:pathLst>
              <a:path h="5454644" w="5537710">
                <a:moveTo>
                  <a:pt x="0" y="0"/>
                </a:moveTo>
                <a:lnTo>
                  <a:pt x="5537710" y="0"/>
                </a:lnTo>
                <a:lnTo>
                  <a:pt x="5537710" y="5454645"/>
                </a:lnTo>
                <a:lnTo>
                  <a:pt x="0" y="5454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49767" y="236626"/>
            <a:ext cx="14248003" cy="9021674"/>
          </a:xfrm>
          <a:prstGeom prst="rect">
            <a:avLst/>
          </a:prstGeom>
        </p:spPr>
        <p:txBody>
          <a:bodyPr anchor="t" rtlCol="false" tIns="0" lIns="0" bIns="0" rIns="0">
            <a:spAutoFit/>
          </a:bodyPr>
          <a:lstStyle/>
          <a:p>
            <a:pPr algn="ctr">
              <a:lnSpc>
                <a:spcPts val="6514"/>
              </a:lnSpc>
              <a:spcBef>
                <a:spcPct val="0"/>
              </a:spcBef>
            </a:pPr>
            <a:r>
              <a:rPr lang="en-US" sz="4653">
                <a:solidFill>
                  <a:srgbClr val="FFFFFF"/>
                </a:solidFill>
                <a:latin typeface="Body Grotesque Fit"/>
              </a:rPr>
              <a:t>Security Services (X.800)</a:t>
            </a:r>
          </a:p>
          <a:p>
            <a:pPr algn="ctr">
              <a:lnSpc>
                <a:spcPts val="6514"/>
              </a:lnSpc>
              <a:spcBef>
                <a:spcPct val="0"/>
              </a:spcBef>
            </a:pPr>
            <a:r>
              <a:rPr lang="en-US" sz="4653">
                <a:solidFill>
                  <a:srgbClr val="FFFFFF"/>
                </a:solidFill>
                <a:latin typeface="Body Grotesque Fit"/>
              </a:rPr>
              <a:t>• Authentication - assurance that the</a:t>
            </a:r>
          </a:p>
          <a:p>
            <a:pPr algn="ctr">
              <a:lnSpc>
                <a:spcPts val="6514"/>
              </a:lnSpc>
              <a:spcBef>
                <a:spcPct val="0"/>
              </a:spcBef>
            </a:pPr>
            <a:r>
              <a:rPr lang="en-US" sz="4653">
                <a:solidFill>
                  <a:srgbClr val="FFFFFF"/>
                </a:solidFill>
                <a:latin typeface="Body Grotesque Fit"/>
              </a:rPr>
              <a:t>communicating entity is the one claimed</a:t>
            </a:r>
          </a:p>
          <a:p>
            <a:pPr algn="ctr">
              <a:lnSpc>
                <a:spcPts val="6514"/>
              </a:lnSpc>
              <a:spcBef>
                <a:spcPct val="0"/>
              </a:spcBef>
            </a:pPr>
            <a:r>
              <a:rPr lang="en-US" sz="4653">
                <a:solidFill>
                  <a:srgbClr val="FFFFFF"/>
                </a:solidFill>
                <a:latin typeface="Body Grotesque Fit"/>
              </a:rPr>
              <a:t>• Access Control - prevention of the</a:t>
            </a:r>
          </a:p>
          <a:p>
            <a:pPr algn="ctr">
              <a:lnSpc>
                <a:spcPts val="6514"/>
              </a:lnSpc>
              <a:spcBef>
                <a:spcPct val="0"/>
              </a:spcBef>
            </a:pPr>
            <a:r>
              <a:rPr lang="en-US" sz="4653">
                <a:solidFill>
                  <a:srgbClr val="FFFFFF"/>
                </a:solidFill>
                <a:latin typeface="Body Grotesque Fit"/>
              </a:rPr>
              <a:t>unauthorized use of a resource</a:t>
            </a:r>
          </a:p>
          <a:p>
            <a:pPr algn="ctr">
              <a:lnSpc>
                <a:spcPts val="6514"/>
              </a:lnSpc>
              <a:spcBef>
                <a:spcPct val="0"/>
              </a:spcBef>
            </a:pPr>
            <a:r>
              <a:rPr lang="en-US" sz="4653">
                <a:solidFill>
                  <a:srgbClr val="FFFFFF"/>
                </a:solidFill>
                <a:latin typeface="Body Grotesque Fit"/>
              </a:rPr>
              <a:t>• Data Confidentiality –protection of data from</a:t>
            </a:r>
          </a:p>
          <a:p>
            <a:pPr algn="ctr">
              <a:lnSpc>
                <a:spcPts val="6514"/>
              </a:lnSpc>
              <a:spcBef>
                <a:spcPct val="0"/>
              </a:spcBef>
            </a:pPr>
            <a:r>
              <a:rPr lang="en-US" sz="4653">
                <a:solidFill>
                  <a:srgbClr val="FFFFFF"/>
                </a:solidFill>
                <a:latin typeface="Body Grotesque Fit"/>
              </a:rPr>
              <a:t>unauthorized disclosure</a:t>
            </a:r>
          </a:p>
          <a:p>
            <a:pPr algn="ctr">
              <a:lnSpc>
                <a:spcPts val="6514"/>
              </a:lnSpc>
              <a:spcBef>
                <a:spcPct val="0"/>
              </a:spcBef>
            </a:pPr>
            <a:r>
              <a:rPr lang="en-US" sz="4653">
                <a:solidFill>
                  <a:srgbClr val="FFFFFF"/>
                </a:solidFill>
                <a:latin typeface="Body Grotesque Fit"/>
              </a:rPr>
              <a:t>• Data Integrity - assurance that data received is</a:t>
            </a:r>
          </a:p>
          <a:p>
            <a:pPr algn="ctr">
              <a:lnSpc>
                <a:spcPts val="6514"/>
              </a:lnSpc>
              <a:spcBef>
                <a:spcPct val="0"/>
              </a:spcBef>
            </a:pPr>
            <a:r>
              <a:rPr lang="en-US" sz="4653">
                <a:solidFill>
                  <a:srgbClr val="FFFFFF"/>
                </a:solidFill>
                <a:latin typeface="Body Grotesque Fit"/>
              </a:rPr>
              <a:t>as sent by an authorized entity</a:t>
            </a:r>
          </a:p>
          <a:p>
            <a:pPr algn="ctr">
              <a:lnSpc>
                <a:spcPts val="6514"/>
              </a:lnSpc>
              <a:spcBef>
                <a:spcPct val="0"/>
              </a:spcBef>
            </a:pPr>
            <a:r>
              <a:rPr lang="en-US" sz="4653">
                <a:solidFill>
                  <a:srgbClr val="FFFFFF"/>
                </a:solidFill>
                <a:latin typeface="Body Grotesque Fit"/>
              </a:rPr>
              <a:t>• Non-Repudiation - protection against denial by</a:t>
            </a:r>
          </a:p>
          <a:p>
            <a:pPr algn="ctr">
              <a:lnSpc>
                <a:spcPts val="6514"/>
              </a:lnSpc>
              <a:spcBef>
                <a:spcPct val="0"/>
              </a:spcBef>
            </a:pPr>
            <a:r>
              <a:rPr lang="en-US" sz="4653">
                <a:solidFill>
                  <a:srgbClr val="FFFFFF"/>
                </a:solidFill>
                <a:latin typeface="Body Grotesque Fit"/>
              </a:rPr>
              <a:t>one of the parties in a communication</a:t>
            </a:r>
          </a:p>
        </p:txBody>
      </p:sp>
    </p:spTree>
  </p:cSld>
  <p:clrMapOvr>
    <a:masterClrMapping/>
  </p:clrMapOvr>
  <p:transition spd="slow">
    <p:push dir="l"/>
  </p:transition>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673888" y="1906574"/>
            <a:ext cx="11811455" cy="8395397"/>
          </a:xfrm>
          <a:custGeom>
            <a:avLst/>
            <a:gdLst/>
            <a:ahLst/>
            <a:cxnLst/>
            <a:rect r="r" b="b" t="t" l="l"/>
            <a:pathLst>
              <a:path h="8395397" w="11811455">
                <a:moveTo>
                  <a:pt x="0" y="0"/>
                </a:moveTo>
                <a:lnTo>
                  <a:pt x="11811454" y="0"/>
                </a:lnTo>
                <a:lnTo>
                  <a:pt x="11811454" y="8395396"/>
                </a:lnTo>
                <a:lnTo>
                  <a:pt x="0" y="8395396"/>
                </a:lnTo>
                <a:lnTo>
                  <a:pt x="0" y="0"/>
                </a:lnTo>
                <a:close/>
              </a:path>
            </a:pathLst>
          </a:custGeom>
          <a:blipFill>
            <a:blip r:embed="rId5"/>
            <a:stretch>
              <a:fillRect l="0" t="0" r="0" b="0"/>
            </a:stretch>
          </a:blipFill>
        </p:spPr>
      </p:sp>
      <p:sp>
        <p:nvSpPr>
          <p:cNvPr name="TextBox 9" id="9"/>
          <p:cNvSpPr txBox="true"/>
          <p:nvPr/>
        </p:nvSpPr>
        <p:spPr>
          <a:xfrm rot="0">
            <a:off x="3078956" y="758231"/>
            <a:ext cx="12130088"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Elliptic Curve Cryptography</a:t>
            </a:r>
          </a:p>
        </p:txBody>
      </p:sp>
    </p:spTree>
  </p:cSld>
  <p:clrMapOvr>
    <a:masterClrMapping/>
  </p:clrMapOvr>
  <p:transition spd="slow">
    <p:push dir="l"/>
  </p:transition>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4149736" y="1820988"/>
            <a:ext cx="10269595" cy="8437800"/>
          </a:xfrm>
          <a:custGeom>
            <a:avLst/>
            <a:gdLst/>
            <a:ahLst/>
            <a:cxnLst/>
            <a:rect r="r" b="b" t="t" l="l"/>
            <a:pathLst>
              <a:path h="8437800" w="10269595">
                <a:moveTo>
                  <a:pt x="0" y="0"/>
                </a:moveTo>
                <a:lnTo>
                  <a:pt x="10269595" y="0"/>
                </a:lnTo>
                <a:lnTo>
                  <a:pt x="10269595" y="8437799"/>
                </a:lnTo>
                <a:lnTo>
                  <a:pt x="0" y="8437799"/>
                </a:lnTo>
                <a:lnTo>
                  <a:pt x="0" y="0"/>
                </a:lnTo>
                <a:close/>
              </a:path>
            </a:pathLst>
          </a:custGeom>
          <a:blipFill>
            <a:blip r:embed="rId5"/>
            <a:stretch>
              <a:fillRect l="0" t="0" r="0" b="0"/>
            </a:stretch>
          </a:blipFill>
        </p:spPr>
      </p:sp>
      <p:sp>
        <p:nvSpPr>
          <p:cNvPr name="TextBox 9" id="9"/>
          <p:cNvSpPr txBox="true"/>
          <p:nvPr/>
        </p:nvSpPr>
        <p:spPr>
          <a:xfrm rot="0">
            <a:off x="3078956" y="758231"/>
            <a:ext cx="12130088"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Elliptic Curve Cryptography</a:t>
            </a:r>
          </a:p>
        </p:txBody>
      </p:sp>
    </p:spTree>
  </p:cSld>
  <p:clrMapOvr>
    <a:masterClrMapping/>
  </p:clrMapOvr>
  <p:transition spd="slow">
    <p:push dir="l"/>
  </p:transition>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97821" y="1711012"/>
            <a:ext cx="7118483" cy="3772545"/>
          </a:xfrm>
          <a:custGeom>
            <a:avLst/>
            <a:gdLst/>
            <a:ahLst/>
            <a:cxnLst/>
            <a:rect r="r" b="b" t="t" l="l"/>
            <a:pathLst>
              <a:path h="3772545" w="7118483">
                <a:moveTo>
                  <a:pt x="0" y="0"/>
                </a:moveTo>
                <a:lnTo>
                  <a:pt x="7118483" y="0"/>
                </a:lnTo>
                <a:lnTo>
                  <a:pt x="7118483" y="3772545"/>
                </a:lnTo>
                <a:lnTo>
                  <a:pt x="0" y="3772545"/>
                </a:lnTo>
                <a:lnTo>
                  <a:pt x="0" y="0"/>
                </a:lnTo>
                <a:close/>
              </a:path>
            </a:pathLst>
          </a:custGeom>
          <a:blipFill>
            <a:blip r:embed="rId5"/>
            <a:stretch>
              <a:fillRect l="0" t="0" r="0" b="0"/>
            </a:stretch>
          </a:blipFill>
        </p:spPr>
      </p:sp>
      <p:sp>
        <p:nvSpPr>
          <p:cNvPr name="Freeform 9" id="9"/>
          <p:cNvSpPr/>
          <p:nvPr/>
        </p:nvSpPr>
        <p:spPr>
          <a:xfrm flipH="false" flipV="false" rot="0">
            <a:off x="8563198" y="1741879"/>
            <a:ext cx="8768586" cy="5904527"/>
          </a:xfrm>
          <a:custGeom>
            <a:avLst/>
            <a:gdLst/>
            <a:ahLst/>
            <a:cxnLst/>
            <a:rect r="r" b="b" t="t" l="l"/>
            <a:pathLst>
              <a:path h="5904527" w="8768586">
                <a:moveTo>
                  <a:pt x="0" y="0"/>
                </a:moveTo>
                <a:lnTo>
                  <a:pt x="8768586" y="0"/>
                </a:lnTo>
                <a:lnTo>
                  <a:pt x="8768586" y="5904527"/>
                </a:lnTo>
                <a:lnTo>
                  <a:pt x="0" y="5904527"/>
                </a:lnTo>
                <a:lnTo>
                  <a:pt x="0" y="0"/>
                </a:lnTo>
                <a:close/>
              </a:path>
            </a:pathLst>
          </a:custGeom>
          <a:blipFill>
            <a:blip r:embed="rId6"/>
            <a:stretch>
              <a:fillRect l="0" t="0" r="0" b="0"/>
            </a:stretch>
          </a:blipFill>
        </p:spPr>
      </p:sp>
      <p:sp>
        <p:nvSpPr>
          <p:cNvPr name="TextBox 10" id="10"/>
          <p:cNvSpPr txBox="true"/>
          <p:nvPr/>
        </p:nvSpPr>
        <p:spPr>
          <a:xfrm rot="0">
            <a:off x="3078956" y="758231"/>
            <a:ext cx="12130088"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Elliptic Curve Cryptography</a:t>
            </a:r>
          </a:p>
        </p:txBody>
      </p:sp>
    </p:spTree>
  </p:cSld>
  <p:clrMapOvr>
    <a:masterClrMapping/>
  </p:clrMapOvr>
  <p:transition spd="slow">
    <p:push dir="l"/>
  </p:transition>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725686" y="3286721"/>
            <a:ext cx="11221792" cy="5125825"/>
          </a:xfrm>
          <a:custGeom>
            <a:avLst/>
            <a:gdLst/>
            <a:ahLst/>
            <a:cxnLst/>
            <a:rect r="r" b="b" t="t" l="l"/>
            <a:pathLst>
              <a:path h="5125825" w="11221792">
                <a:moveTo>
                  <a:pt x="0" y="0"/>
                </a:moveTo>
                <a:lnTo>
                  <a:pt x="11221792" y="0"/>
                </a:lnTo>
                <a:lnTo>
                  <a:pt x="11221792" y="5125825"/>
                </a:lnTo>
                <a:lnTo>
                  <a:pt x="0" y="5125825"/>
                </a:lnTo>
                <a:lnTo>
                  <a:pt x="0" y="0"/>
                </a:lnTo>
                <a:close/>
              </a:path>
            </a:pathLst>
          </a:custGeom>
          <a:blipFill>
            <a:blip r:embed="rId5"/>
            <a:stretch>
              <a:fillRect l="0" t="0" r="0" b="0"/>
            </a:stretch>
          </a:blipFill>
        </p:spPr>
      </p:sp>
      <p:sp>
        <p:nvSpPr>
          <p:cNvPr name="TextBox 9" id="9"/>
          <p:cNvSpPr txBox="true"/>
          <p:nvPr/>
        </p:nvSpPr>
        <p:spPr>
          <a:xfrm rot="0">
            <a:off x="4995118" y="758231"/>
            <a:ext cx="8297763"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ECC Key Exchange </a:t>
            </a:r>
          </a:p>
        </p:txBody>
      </p:sp>
      <p:sp>
        <p:nvSpPr>
          <p:cNvPr name="TextBox 10" id="10"/>
          <p:cNvSpPr txBox="true"/>
          <p:nvPr/>
        </p:nvSpPr>
        <p:spPr>
          <a:xfrm rot="0">
            <a:off x="2253926" y="1807886"/>
            <a:ext cx="14069020" cy="992505"/>
          </a:xfrm>
          <a:prstGeom prst="rect">
            <a:avLst/>
          </a:prstGeom>
        </p:spPr>
        <p:txBody>
          <a:bodyPr anchor="t" rtlCol="false" tIns="0" lIns="0" bIns="0" rIns="0">
            <a:spAutoFit/>
          </a:bodyPr>
          <a:lstStyle/>
          <a:p>
            <a:pPr algn="ctr">
              <a:lnSpc>
                <a:spcPts val="7559"/>
              </a:lnSpc>
              <a:spcBef>
                <a:spcPct val="0"/>
              </a:spcBef>
            </a:pPr>
            <a:r>
              <a:rPr lang="en-US" sz="6999">
                <a:solidFill>
                  <a:srgbClr val="FFDE59"/>
                </a:solidFill>
                <a:latin typeface="Roboto"/>
              </a:rPr>
              <a:t> can do key exchange similar to D-H</a:t>
            </a:r>
          </a:p>
        </p:txBody>
      </p:sp>
    </p:spTree>
  </p:cSld>
  <p:clrMapOvr>
    <a:masterClrMapping/>
  </p:clrMapOvr>
  <p:transition spd="slow">
    <p:push dir="l"/>
  </p:transition>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3011899" cy="2887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Chapter 11 – Message Authentication and Hash Functions</a:t>
            </a:r>
          </a:p>
        </p:txBody>
      </p:sp>
      <p:sp>
        <p:nvSpPr>
          <p:cNvPr name="TextBox 5" id="5"/>
          <p:cNvSpPr txBox="true"/>
          <p:nvPr/>
        </p:nvSpPr>
        <p:spPr>
          <a:xfrm rot="0">
            <a:off x="8909944" y="2345878"/>
            <a:ext cx="8808128" cy="7142353"/>
          </a:xfrm>
          <a:prstGeom prst="rect">
            <a:avLst/>
          </a:prstGeom>
        </p:spPr>
        <p:txBody>
          <a:bodyPr anchor="t" rtlCol="false" tIns="0" lIns="0" bIns="0" rIns="0">
            <a:spAutoFit/>
          </a:bodyPr>
          <a:lstStyle/>
          <a:p>
            <a:pPr algn="r" marL="0" indent="0" lvl="0">
              <a:lnSpc>
                <a:spcPts val="3776"/>
              </a:lnSpc>
            </a:pPr>
            <a:r>
              <a:rPr lang="en-US" sz="3200">
                <a:solidFill>
                  <a:srgbClr val="FFFFFF"/>
                </a:solidFill>
                <a:latin typeface="Body Grotesque Fit"/>
              </a:rPr>
              <a:t>At cats' green on the Sunday he took the message from the inside of the pillar and added Peter Moran's name to the two names already printed there in the "Brontosaur" code. The message now read: “Leviathan to Dragon: Martin Hillman, Trevor Allan, Peter Moran: observe and tail.” What was the good of it John hardly knew. He felt better, he felt that at last he had made an attack on Peter Moran instead of waiting passively and effecting no retaliation. Besides, what was the use of being in possession of the key to the codes if he never took advantage of it? </a:t>
            </a:r>
            <a:r>
              <a:rPr lang="en-US" sz="3200">
                <a:solidFill>
                  <a:srgbClr val="FFFFFF"/>
                </a:solidFill>
                <a:latin typeface="Body Grotesque Fit Bold"/>
              </a:rPr>
              <a:t>—Talking to Strange Men, Ruth Rendel</a:t>
            </a:r>
            <a:r>
              <a:rPr lang="en-US" sz="3200">
                <a:solidFill>
                  <a:srgbClr val="FFFFFF"/>
                </a:solidFill>
                <a:latin typeface="Body Grotesque Fit"/>
              </a:rPr>
              <a:t>l</a:t>
            </a:r>
          </a:p>
        </p:txBody>
      </p:sp>
      <p:grpSp>
        <p:nvGrpSpPr>
          <p:cNvPr name="Group 6" id="6"/>
          <p:cNvGrpSpPr/>
          <p:nvPr/>
        </p:nvGrpSpPr>
        <p:grpSpPr>
          <a:xfrm rot="-3265717">
            <a:off x="579485" y="3940187"/>
            <a:ext cx="7634740" cy="3737691"/>
            <a:chOff x="0" y="0"/>
            <a:chExt cx="10179653" cy="4983588"/>
          </a:xfrm>
        </p:grpSpPr>
        <p:pic>
          <p:nvPicPr>
            <p:cNvPr name="Picture 7" id="7"/>
            <p:cNvPicPr>
              <a:picLocks noChangeAspect="true"/>
            </p:cNvPicPr>
            <p:nvPr/>
          </p:nvPicPr>
          <p:blipFill>
            <a:blip r:embed="rId3"/>
            <a:srcRect l="1421" t="0" r="1421" b="0"/>
            <a:stretch>
              <a:fillRect/>
            </a:stretch>
          </p:blipFill>
          <p:spPr>
            <a:xfrm flipH="false" flipV="false">
              <a:off x="0" y="0"/>
              <a:ext cx="10179653" cy="4983588"/>
            </a:xfrm>
            <a:prstGeom prst="rect">
              <a:avLst/>
            </a:prstGeom>
          </p:spPr>
        </p:pic>
      </p:grpSp>
      <p:sp>
        <p:nvSpPr>
          <p:cNvPr name="Freeform 8" id="8"/>
          <p:cNvSpPr/>
          <p:nvPr/>
        </p:nvSpPr>
        <p:spPr>
          <a:xfrm flipH="false" flipV="false" rot="-3491833">
            <a:off x="2834978" y="2806787"/>
            <a:ext cx="3375364" cy="6413994"/>
          </a:xfrm>
          <a:custGeom>
            <a:avLst/>
            <a:gdLst/>
            <a:ahLst/>
            <a:cxnLst/>
            <a:rect r="r" b="b" t="t" l="l"/>
            <a:pathLst>
              <a:path h="6413994" w="3375364">
                <a:moveTo>
                  <a:pt x="0" y="0"/>
                </a:moveTo>
                <a:lnTo>
                  <a:pt x="3375365" y="0"/>
                </a:lnTo>
                <a:lnTo>
                  <a:pt x="3375365" y="6413994"/>
                </a:lnTo>
                <a:lnTo>
                  <a:pt x="0" y="641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3859411" y="758231"/>
            <a:ext cx="10569178"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Message Authentication</a:t>
            </a:r>
          </a:p>
        </p:txBody>
      </p:sp>
      <p:sp>
        <p:nvSpPr>
          <p:cNvPr name="TextBox 9" id="9"/>
          <p:cNvSpPr txBox="true"/>
          <p:nvPr/>
        </p:nvSpPr>
        <p:spPr>
          <a:xfrm rot="0">
            <a:off x="0" y="2337632"/>
            <a:ext cx="18127515" cy="7647751"/>
          </a:xfrm>
          <a:prstGeom prst="rect">
            <a:avLst/>
          </a:prstGeom>
        </p:spPr>
        <p:txBody>
          <a:bodyPr anchor="t" rtlCol="false" tIns="0" lIns="0" bIns="0" rIns="0">
            <a:spAutoFit/>
          </a:bodyPr>
          <a:lstStyle/>
          <a:p>
            <a:pPr algn="ctr">
              <a:lnSpc>
                <a:spcPts val="6016"/>
              </a:lnSpc>
            </a:pPr>
            <a:r>
              <a:rPr lang="en-US" sz="5570">
                <a:solidFill>
                  <a:srgbClr val="FFFFFF"/>
                </a:solidFill>
                <a:latin typeface="Alice"/>
              </a:rPr>
              <a:t>• protecting message content (ie secrecy) by encrypting the message </a:t>
            </a:r>
          </a:p>
          <a:p>
            <a:pPr algn="ctr">
              <a:lnSpc>
                <a:spcPts val="6016"/>
              </a:lnSpc>
            </a:pPr>
            <a:r>
              <a:rPr lang="en-US" sz="5570">
                <a:solidFill>
                  <a:srgbClr val="FFFFFF"/>
                </a:solidFill>
                <a:latin typeface="Alice"/>
              </a:rPr>
              <a:t>• now consider – how to protect message integrity (ie protection from modification) –</a:t>
            </a:r>
          </a:p>
          <a:p>
            <a:pPr algn="ctr">
              <a:lnSpc>
                <a:spcPts val="6016"/>
              </a:lnSpc>
            </a:pPr>
            <a:r>
              <a:rPr lang="en-US" sz="5570">
                <a:solidFill>
                  <a:srgbClr val="FFFFFF"/>
                </a:solidFill>
                <a:latin typeface="Alice"/>
              </a:rPr>
              <a:t> confirming the identity of the sender </a:t>
            </a:r>
          </a:p>
          <a:p>
            <a:pPr algn="ctr">
              <a:lnSpc>
                <a:spcPts val="6016"/>
              </a:lnSpc>
            </a:pPr>
            <a:r>
              <a:rPr lang="en-US" sz="5570">
                <a:solidFill>
                  <a:srgbClr val="FFFFFF"/>
                </a:solidFill>
                <a:latin typeface="Alice"/>
              </a:rPr>
              <a:t>• then three alternative functions used: </a:t>
            </a:r>
          </a:p>
          <a:p>
            <a:pPr algn="ctr">
              <a:lnSpc>
                <a:spcPts val="6016"/>
              </a:lnSpc>
            </a:pPr>
            <a:r>
              <a:rPr lang="en-US" sz="5570">
                <a:solidFill>
                  <a:srgbClr val="FFFFFF"/>
                </a:solidFill>
                <a:latin typeface="Alice"/>
              </a:rPr>
              <a:t>– message encryption (the ciphertext itself is the authenticator) </a:t>
            </a:r>
          </a:p>
          <a:p>
            <a:pPr algn="ctr">
              <a:lnSpc>
                <a:spcPts val="6016"/>
              </a:lnSpc>
            </a:pPr>
            <a:r>
              <a:rPr lang="en-US" sz="5570">
                <a:solidFill>
                  <a:srgbClr val="FFFFFF"/>
                </a:solidFill>
                <a:latin typeface="Alice"/>
              </a:rPr>
              <a:t>– message authentication code (MAC) </a:t>
            </a:r>
          </a:p>
          <a:p>
            <a:pPr algn="ctr">
              <a:lnSpc>
                <a:spcPts val="6016"/>
              </a:lnSpc>
              <a:spcBef>
                <a:spcPct val="0"/>
              </a:spcBef>
            </a:pPr>
            <a:r>
              <a:rPr lang="en-US" sz="5570">
                <a:solidFill>
                  <a:srgbClr val="FFFFFF"/>
                </a:solidFill>
                <a:latin typeface="Alice"/>
              </a:rPr>
              <a:t>– hash function</a:t>
            </a:r>
          </a:p>
        </p:txBody>
      </p:sp>
    </p:spTree>
  </p:cSld>
  <p:clrMapOvr>
    <a:masterClrMapping/>
  </p:clrMapOvr>
  <p:transition spd="slow">
    <p:push dir="l"/>
  </p:transition>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402370" y="1964691"/>
            <a:ext cx="12635991" cy="8138628"/>
          </a:xfrm>
          <a:custGeom>
            <a:avLst/>
            <a:gdLst/>
            <a:ahLst/>
            <a:cxnLst/>
            <a:rect r="r" b="b" t="t" l="l"/>
            <a:pathLst>
              <a:path h="8138628" w="12635991">
                <a:moveTo>
                  <a:pt x="0" y="0"/>
                </a:moveTo>
                <a:lnTo>
                  <a:pt x="12635990" y="0"/>
                </a:lnTo>
                <a:lnTo>
                  <a:pt x="12635990" y="8138628"/>
                </a:lnTo>
                <a:lnTo>
                  <a:pt x="0" y="8138628"/>
                </a:lnTo>
                <a:lnTo>
                  <a:pt x="0" y="0"/>
                </a:lnTo>
                <a:close/>
              </a:path>
            </a:pathLst>
          </a:custGeom>
          <a:blipFill>
            <a:blip r:embed="rId5"/>
            <a:stretch>
              <a:fillRect l="0" t="0" r="0" b="0"/>
            </a:stretch>
          </a:blipFill>
        </p:spPr>
      </p:sp>
      <p:sp>
        <p:nvSpPr>
          <p:cNvPr name="TextBox 9" id="9"/>
          <p:cNvSpPr txBox="true"/>
          <p:nvPr/>
        </p:nvSpPr>
        <p:spPr>
          <a:xfrm rot="0">
            <a:off x="3859411" y="758231"/>
            <a:ext cx="10569178"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Message Authentication</a:t>
            </a:r>
          </a:p>
        </p:txBody>
      </p:sp>
    </p:spTree>
  </p:cSld>
  <p:clrMapOvr>
    <a:masterClrMapping/>
  </p:clrMapOvr>
  <p:transition spd="slow">
    <p:push dir="l"/>
  </p:transition>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438442" y="1644293"/>
            <a:ext cx="12778472" cy="8563818"/>
          </a:xfrm>
          <a:custGeom>
            <a:avLst/>
            <a:gdLst/>
            <a:ahLst/>
            <a:cxnLst/>
            <a:rect r="r" b="b" t="t" l="l"/>
            <a:pathLst>
              <a:path h="8563818" w="12778472">
                <a:moveTo>
                  <a:pt x="0" y="0"/>
                </a:moveTo>
                <a:lnTo>
                  <a:pt x="12778472" y="0"/>
                </a:lnTo>
                <a:lnTo>
                  <a:pt x="12778472" y="8563818"/>
                </a:lnTo>
                <a:lnTo>
                  <a:pt x="0" y="8563818"/>
                </a:lnTo>
                <a:lnTo>
                  <a:pt x="0" y="0"/>
                </a:lnTo>
                <a:close/>
              </a:path>
            </a:pathLst>
          </a:custGeom>
          <a:blipFill>
            <a:blip r:embed="rId5"/>
            <a:stretch>
              <a:fillRect l="0" t="0" r="0" b="0"/>
            </a:stretch>
          </a:blipFill>
        </p:spPr>
      </p:sp>
      <p:sp>
        <p:nvSpPr>
          <p:cNvPr name="TextBox 9" id="9"/>
          <p:cNvSpPr txBox="true"/>
          <p:nvPr/>
        </p:nvSpPr>
        <p:spPr>
          <a:xfrm rot="0">
            <a:off x="3859411" y="758231"/>
            <a:ext cx="10569178"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Message Authentication</a:t>
            </a:r>
          </a:p>
        </p:txBody>
      </p:sp>
    </p:spTree>
  </p:cSld>
  <p:clrMapOvr>
    <a:masterClrMapping/>
  </p:clrMapOvr>
  <p:transition spd="slow">
    <p:push dir="l"/>
  </p:transition>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5044217" y="-3474049"/>
            <a:ext cx="6487566" cy="6948098"/>
            <a:chOff x="0" y="0"/>
            <a:chExt cx="8650087" cy="9264131"/>
          </a:xfrm>
        </p:grpSpPr>
        <p:pic>
          <p:nvPicPr>
            <p:cNvPr name="Picture 5" id="5"/>
            <p:cNvPicPr>
              <a:picLocks noChangeAspect="true"/>
            </p:cNvPicPr>
            <p:nvPr/>
          </p:nvPicPr>
          <p:blipFill>
            <a:blip r:embed="rId3"/>
            <a:srcRect l="0" t="8457" r="0" b="8457"/>
            <a:stretch>
              <a:fillRect/>
            </a:stretch>
          </p:blipFill>
          <p:spPr>
            <a:xfrm flipH="false" flipV="false">
              <a:off x="0" y="0"/>
              <a:ext cx="8650087" cy="9264131"/>
            </a:xfrm>
            <a:prstGeom prst="rect">
              <a:avLst/>
            </a:prstGeom>
          </p:spPr>
        </p:pic>
      </p:grpSp>
      <p:sp>
        <p:nvSpPr>
          <p:cNvPr name="Freeform 6" id="6"/>
          <p:cNvSpPr/>
          <p:nvPr/>
        </p:nvSpPr>
        <p:spPr>
          <a:xfrm flipH="false" flipV="false" rot="0">
            <a:off x="-54599" y="3514"/>
            <a:ext cx="8937125" cy="10299971"/>
          </a:xfrm>
          <a:custGeom>
            <a:avLst/>
            <a:gdLst/>
            <a:ahLst/>
            <a:cxnLst/>
            <a:rect r="r" b="b" t="t" l="l"/>
            <a:pathLst>
              <a:path h="10299971" w="8937125">
                <a:moveTo>
                  <a:pt x="0" y="0"/>
                </a:moveTo>
                <a:lnTo>
                  <a:pt x="8937124" y="0"/>
                </a:lnTo>
                <a:lnTo>
                  <a:pt x="8937124" y="10299970"/>
                </a:lnTo>
                <a:lnTo>
                  <a:pt x="0" y="10299970"/>
                </a:lnTo>
                <a:lnTo>
                  <a:pt x="0" y="0"/>
                </a:lnTo>
                <a:close/>
              </a:path>
            </a:pathLst>
          </a:custGeom>
          <a:blipFill>
            <a:blip r:embed="rId4"/>
            <a:stretch>
              <a:fillRect l="0" t="0" r="0" b="0"/>
            </a:stretch>
          </a:blipFill>
        </p:spPr>
      </p:sp>
    </p:spTree>
  </p:cSld>
  <p:clrMapOvr>
    <a:masterClrMapping/>
  </p:clrMapOvr>
  <p:transition spd="slow">
    <p:push dir="l"/>
  </p:transition>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1222921" y="758231"/>
            <a:ext cx="15842159"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Message Authentication Code (MAC)</a:t>
            </a:r>
          </a:p>
        </p:txBody>
      </p:sp>
      <p:sp>
        <p:nvSpPr>
          <p:cNvPr name="TextBox 9" id="9"/>
          <p:cNvSpPr txBox="true"/>
          <p:nvPr/>
        </p:nvSpPr>
        <p:spPr>
          <a:xfrm rot="0">
            <a:off x="0" y="2337632"/>
            <a:ext cx="18127515" cy="6885751"/>
          </a:xfrm>
          <a:prstGeom prst="rect">
            <a:avLst/>
          </a:prstGeom>
        </p:spPr>
        <p:txBody>
          <a:bodyPr anchor="t" rtlCol="false" tIns="0" lIns="0" bIns="0" rIns="0">
            <a:spAutoFit/>
          </a:bodyPr>
          <a:lstStyle/>
          <a:p>
            <a:pPr algn="ctr">
              <a:lnSpc>
                <a:spcPts val="6016"/>
              </a:lnSpc>
            </a:pPr>
            <a:r>
              <a:rPr lang="en-US" sz="5570">
                <a:solidFill>
                  <a:srgbClr val="FFFFFF"/>
                </a:solidFill>
                <a:latin typeface="Alice"/>
              </a:rPr>
              <a:t>• generated by an MAC function C that creates a small fixed-sized block </a:t>
            </a:r>
          </a:p>
          <a:p>
            <a:pPr algn="ctr">
              <a:lnSpc>
                <a:spcPts val="6016"/>
              </a:lnSpc>
            </a:pPr>
            <a:r>
              <a:rPr lang="en-US" sz="5570">
                <a:solidFill>
                  <a:srgbClr val="FFFFFF"/>
                </a:solidFill>
                <a:latin typeface="Alice"/>
              </a:rPr>
              <a:t>– depending on both message M and a shared secret key K, MAC=CK (M) </a:t>
            </a:r>
          </a:p>
          <a:p>
            <a:pPr algn="ctr">
              <a:lnSpc>
                <a:spcPts val="6016"/>
              </a:lnSpc>
            </a:pPr>
            <a:r>
              <a:rPr lang="en-US" sz="5570">
                <a:solidFill>
                  <a:srgbClr val="FFFFFF"/>
                </a:solidFill>
                <a:latin typeface="Alice"/>
              </a:rPr>
              <a:t>– MAC is appended to the message M </a:t>
            </a:r>
          </a:p>
          <a:p>
            <a:pPr algn="ctr">
              <a:lnSpc>
                <a:spcPts val="6016"/>
              </a:lnSpc>
            </a:pPr>
            <a:r>
              <a:rPr lang="en-US" sz="5570">
                <a:solidFill>
                  <a:srgbClr val="FFFFFF"/>
                </a:solidFill>
                <a:latin typeface="Alice"/>
              </a:rPr>
              <a:t>• receiver performs same computation on message and checks it matches the MAC </a:t>
            </a:r>
          </a:p>
          <a:p>
            <a:pPr algn="ctr">
              <a:lnSpc>
                <a:spcPts val="6016"/>
              </a:lnSpc>
              <a:spcBef>
                <a:spcPct val="0"/>
              </a:spcBef>
            </a:pPr>
            <a:r>
              <a:rPr lang="en-US" sz="5570">
                <a:solidFill>
                  <a:srgbClr val="FFFFFF"/>
                </a:solidFill>
                <a:latin typeface="Alice"/>
              </a:rPr>
              <a:t>• provides assurance that message is unaltered and comes from sender</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1149" t="0" r="1149" b="0"/>
            <a:stretch>
              <a:fillRect/>
            </a:stretch>
          </p:blipFill>
          <p:spPr>
            <a:xfrm flipH="false" flipV="false">
              <a:off x="0" y="0"/>
              <a:ext cx="24384000" cy="13716000"/>
            </a:xfrm>
            <a:prstGeom prst="rect">
              <a:avLst/>
            </a:prstGeom>
          </p:spPr>
        </p:pic>
      </p:grpSp>
      <p:grpSp>
        <p:nvGrpSpPr>
          <p:cNvPr name="Group 4" id="4"/>
          <p:cNvGrpSpPr/>
          <p:nvPr/>
        </p:nvGrpSpPr>
        <p:grpSpPr>
          <a:xfrm rot="0">
            <a:off x="12326530" y="-1763100"/>
            <a:ext cx="8988445" cy="4869712"/>
            <a:chOff x="0" y="0"/>
            <a:chExt cx="11984594" cy="6492950"/>
          </a:xfrm>
        </p:grpSpPr>
        <p:pic>
          <p:nvPicPr>
            <p:cNvPr name="Picture 5" id="5"/>
            <p:cNvPicPr>
              <a:picLocks noChangeAspect="true"/>
            </p:cNvPicPr>
            <p:nvPr/>
          </p:nvPicPr>
          <p:blipFill>
            <a:blip r:embed="rId3"/>
            <a:srcRect l="6477" t="0" r="6477" b="0"/>
            <a:stretch>
              <a:fillRect/>
            </a:stretch>
          </p:blipFill>
          <p:spPr>
            <a:xfrm flipH="false" flipV="false">
              <a:off x="0" y="0"/>
              <a:ext cx="11984594" cy="6492950"/>
            </a:xfrm>
            <a:prstGeom prst="rect">
              <a:avLst/>
            </a:prstGeom>
          </p:spPr>
        </p:pic>
      </p:grpSp>
    </p:spTree>
  </p:cSld>
  <p:clrMapOvr>
    <a:masterClrMapping/>
  </p:clrMapOvr>
  <p:transition spd="slow">
    <p:push dir="l"/>
  </p:transition>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466980" y="1891002"/>
            <a:ext cx="12293280" cy="7942843"/>
          </a:xfrm>
          <a:custGeom>
            <a:avLst/>
            <a:gdLst/>
            <a:ahLst/>
            <a:cxnLst/>
            <a:rect r="r" b="b" t="t" l="l"/>
            <a:pathLst>
              <a:path h="7942843" w="12293280">
                <a:moveTo>
                  <a:pt x="0" y="0"/>
                </a:moveTo>
                <a:lnTo>
                  <a:pt x="12293279" y="0"/>
                </a:lnTo>
                <a:lnTo>
                  <a:pt x="12293279" y="7942843"/>
                </a:lnTo>
                <a:lnTo>
                  <a:pt x="0" y="7942843"/>
                </a:lnTo>
                <a:lnTo>
                  <a:pt x="0" y="0"/>
                </a:lnTo>
                <a:close/>
              </a:path>
            </a:pathLst>
          </a:custGeom>
          <a:blipFill>
            <a:blip r:embed="rId5"/>
            <a:stretch>
              <a:fillRect l="0" t="0" r="0" b="0"/>
            </a:stretch>
          </a:blipFill>
        </p:spPr>
      </p:sp>
      <p:sp>
        <p:nvSpPr>
          <p:cNvPr name="TextBox 9" id="9"/>
          <p:cNvSpPr txBox="true"/>
          <p:nvPr/>
        </p:nvSpPr>
        <p:spPr>
          <a:xfrm rot="0">
            <a:off x="1222921" y="758231"/>
            <a:ext cx="15842159" cy="982980"/>
          </a:xfrm>
          <a:prstGeom prst="rect">
            <a:avLst/>
          </a:prstGeom>
        </p:spPr>
        <p:txBody>
          <a:bodyPr anchor="t" rtlCol="false" tIns="0" lIns="0" bIns="0" rIns="0">
            <a:spAutoFit/>
          </a:bodyPr>
          <a:lstStyle/>
          <a:p>
            <a:pPr algn="ctr">
              <a:lnSpc>
                <a:spcPts val="7559"/>
              </a:lnSpc>
              <a:spcBef>
                <a:spcPct val="0"/>
              </a:spcBef>
            </a:pPr>
            <a:r>
              <a:rPr lang="en-US" sz="6999">
                <a:solidFill>
                  <a:srgbClr val="FF5757"/>
                </a:solidFill>
                <a:latin typeface="Body Grotesque Fit Thin"/>
              </a:rPr>
              <a:t>Message Authentication Code (MAC)</a:t>
            </a:r>
          </a:p>
        </p:txBody>
      </p:sp>
    </p:spTree>
  </p:cSld>
  <p:clrMapOvr>
    <a:masterClrMapping/>
  </p:clrMapOvr>
  <p:transition spd="slow">
    <p:push dir="l"/>
  </p:transition>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5617518" y="758231"/>
            <a:ext cx="7052965" cy="982980"/>
          </a:xfrm>
          <a:prstGeom prst="rect">
            <a:avLst/>
          </a:prstGeom>
        </p:spPr>
        <p:txBody>
          <a:bodyPr anchor="t" rtlCol="false" tIns="0" lIns="0" bIns="0" rIns="0">
            <a:spAutoFit/>
          </a:bodyPr>
          <a:lstStyle/>
          <a:p>
            <a:pPr algn="ctr">
              <a:lnSpc>
                <a:spcPts val="7559"/>
              </a:lnSpc>
              <a:spcBef>
                <a:spcPct val="0"/>
              </a:spcBef>
            </a:pPr>
            <a:r>
              <a:rPr lang="en-US" sz="6999">
                <a:solidFill>
                  <a:srgbClr val="CB6CE6"/>
                </a:solidFill>
                <a:latin typeface="Body Grotesque Fit Thin"/>
              </a:rPr>
              <a:t>Hash Functions </a:t>
            </a:r>
          </a:p>
        </p:txBody>
      </p:sp>
      <p:sp>
        <p:nvSpPr>
          <p:cNvPr name="TextBox 9" id="9"/>
          <p:cNvSpPr txBox="true"/>
          <p:nvPr/>
        </p:nvSpPr>
        <p:spPr>
          <a:xfrm rot="0">
            <a:off x="1614511" y="2433066"/>
            <a:ext cx="15315754" cy="5487543"/>
          </a:xfrm>
          <a:prstGeom prst="rect">
            <a:avLst/>
          </a:prstGeom>
        </p:spPr>
        <p:txBody>
          <a:bodyPr anchor="t" rtlCol="false" tIns="0" lIns="0" bIns="0" rIns="0">
            <a:spAutoFit/>
          </a:bodyPr>
          <a:lstStyle/>
          <a:p>
            <a:pPr algn="ctr">
              <a:lnSpc>
                <a:spcPts val="6156"/>
              </a:lnSpc>
              <a:spcBef>
                <a:spcPct val="0"/>
              </a:spcBef>
            </a:pPr>
            <a:r>
              <a:rPr lang="en-US" sz="5700">
                <a:solidFill>
                  <a:srgbClr val="FF5757"/>
                </a:solidFill>
                <a:latin typeface="Body Grotesque Fit Thin"/>
              </a:rPr>
              <a:t>• condenses arbitrary message to fixed size</a:t>
            </a:r>
          </a:p>
          <a:p>
            <a:pPr algn="ctr">
              <a:lnSpc>
                <a:spcPts val="6156"/>
              </a:lnSpc>
              <a:spcBef>
                <a:spcPct val="0"/>
              </a:spcBef>
            </a:pPr>
            <a:r>
              <a:rPr lang="en-US" sz="5700">
                <a:solidFill>
                  <a:srgbClr val="FF5757"/>
                </a:solidFill>
                <a:latin typeface="Body Grotesque Fit Thin"/>
              </a:rPr>
              <a:t>• usually assume that the hash function is</a:t>
            </a:r>
          </a:p>
          <a:p>
            <a:pPr algn="ctr">
              <a:lnSpc>
                <a:spcPts val="6156"/>
              </a:lnSpc>
              <a:spcBef>
                <a:spcPct val="0"/>
              </a:spcBef>
            </a:pPr>
            <a:r>
              <a:rPr lang="en-US" sz="5700">
                <a:solidFill>
                  <a:srgbClr val="FF5757"/>
                </a:solidFill>
                <a:latin typeface="Body Grotesque Fit Thin"/>
              </a:rPr>
              <a:t>public and not keyed</a:t>
            </a:r>
          </a:p>
          <a:p>
            <a:pPr algn="ctr">
              <a:lnSpc>
                <a:spcPts val="6156"/>
              </a:lnSpc>
              <a:spcBef>
                <a:spcPct val="0"/>
              </a:spcBef>
            </a:pPr>
            <a:r>
              <a:rPr lang="en-US" sz="5700">
                <a:solidFill>
                  <a:srgbClr val="FF5757"/>
                </a:solidFill>
                <a:latin typeface="Body Grotesque Fit Thin"/>
              </a:rPr>
              <a:t>– cf. MAC which is keyed</a:t>
            </a:r>
          </a:p>
          <a:p>
            <a:pPr algn="ctr">
              <a:lnSpc>
                <a:spcPts val="6156"/>
              </a:lnSpc>
              <a:spcBef>
                <a:spcPct val="0"/>
              </a:spcBef>
            </a:pPr>
            <a:r>
              <a:rPr lang="en-US" sz="5700">
                <a:solidFill>
                  <a:srgbClr val="FF5757"/>
                </a:solidFill>
                <a:latin typeface="Body Grotesque Fit Thin"/>
              </a:rPr>
              <a:t>• used to detect changes to message</a:t>
            </a:r>
          </a:p>
          <a:p>
            <a:pPr algn="ctr">
              <a:lnSpc>
                <a:spcPts val="6156"/>
              </a:lnSpc>
              <a:spcBef>
                <a:spcPct val="0"/>
              </a:spcBef>
            </a:pPr>
            <a:r>
              <a:rPr lang="en-US" sz="5700">
                <a:solidFill>
                  <a:srgbClr val="FF5757"/>
                </a:solidFill>
                <a:latin typeface="Body Grotesque Fit Thin"/>
              </a:rPr>
              <a:t>• can use in various ways with message</a:t>
            </a:r>
          </a:p>
          <a:p>
            <a:pPr algn="ctr">
              <a:lnSpc>
                <a:spcPts val="6156"/>
              </a:lnSpc>
              <a:spcBef>
                <a:spcPct val="0"/>
              </a:spcBef>
            </a:pPr>
            <a:r>
              <a:rPr lang="en-US" sz="5700">
                <a:solidFill>
                  <a:srgbClr val="FF5757"/>
                </a:solidFill>
                <a:latin typeface="Body Grotesque Fit Thin"/>
              </a:rPr>
              <a:t>• most often to create a digital signature</a:t>
            </a:r>
          </a:p>
        </p:txBody>
      </p:sp>
    </p:spTree>
  </p:cSld>
  <p:clrMapOvr>
    <a:masterClrMapping/>
  </p:clrMapOvr>
  <p:transition spd="slow">
    <p:push dir="l"/>
  </p:transition>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3533626" y="758231"/>
            <a:ext cx="11220748" cy="982980"/>
          </a:xfrm>
          <a:prstGeom prst="rect">
            <a:avLst/>
          </a:prstGeom>
        </p:spPr>
        <p:txBody>
          <a:bodyPr anchor="t" rtlCol="false" tIns="0" lIns="0" bIns="0" rIns="0">
            <a:spAutoFit/>
          </a:bodyPr>
          <a:lstStyle/>
          <a:p>
            <a:pPr algn="ctr">
              <a:lnSpc>
                <a:spcPts val="7559"/>
              </a:lnSpc>
              <a:spcBef>
                <a:spcPct val="0"/>
              </a:spcBef>
            </a:pPr>
            <a:r>
              <a:rPr lang="en-US" sz="6999">
                <a:solidFill>
                  <a:srgbClr val="CB6CE6"/>
                </a:solidFill>
                <a:latin typeface="Body Grotesque Fit Thin"/>
              </a:rPr>
              <a:t>Hash Function Properties</a:t>
            </a:r>
          </a:p>
        </p:txBody>
      </p:sp>
      <p:sp>
        <p:nvSpPr>
          <p:cNvPr name="TextBox 9" id="9"/>
          <p:cNvSpPr txBox="true"/>
          <p:nvPr/>
        </p:nvSpPr>
        <p:spPr>
          <a:xfrm rot="0">
            <a:off x="256776" y="2433066"/>
            <a:ext cx="18031224" cy="3925443"/>
          </a:xfrm>
          <a:prstGeom prst="rect">
            <a:avLst/>
          </a:prstGeom>
        </p:spPr>
        <p:txBody>
          <a:bodyPr anchor="t" rtlCol="false" tIns="0" lIns="0" bIns="0" rIns="0">
            <a:spAutoFit/>
          </a:bodyPr>
          <a:lstStyle/>
          <a:p>
            <a:pPr algn="ctr">
              <a:lnSpc>
                <a:spcPts val="6156"/>
              </a:lnSpc>
            </a:pPr>
            <a:r>
              <a:rPr lang="en-US" sz="5700">
                <a:solidFill>
                  <a:srgbClr val="FF5757"/>
                </a:solidFill>
                <a:latin typeface="Body Grotesque Fit Thin"/>
              </a:rPr>
              <a:t>• a Hash Function produces a fingerprint of some file/message/data h = H(M) </a:t>
            </a:r>
          </a:p>
          <a:p>
            <a:pPr algn="ctr">
              <a:lnSpc>
                <a:spcPts val="6156"/>
              </a:lnSpc>
            </a:pPr>
            <a:r>
              <a:rPr lang="en-US" sz="5700">
                <a:solidFill>
                  <a:srgbClr val="FF5757"/>
                </a:solidFill>
                <a:latin typeface="Body Grotesque Fit Thin"/>
              </a:rPr>
              <a:t>– condenses a variable-length message M – to a fixed-sized fingerprint </a:t>
            </a:r>
          </a:p>
          <a:p>
            <a:pPr algn="ctr">
              <a:lnSpc>
                <a:spcPts val="6156"/>
              </a:lnSpc>
              <a:spcBef>
                <a:spcPct val="0"/>
              </a:spcBef>
            </a:pPr>
            <a:r>
              <a:rPr lang="en-US" sz="5700">
                <a:solidFill>
                  <a:srgbClr val="FF5757"/>
                </a:solidFill>
                <a:latin typeface="Body Grotesque Fit Thin"/>
              </a:rPr>
              <a:t>• assumed to be public</a:t>
            </a:r>
          </a:p>
        </p:txBody>
      </p:sp>
    </p:spTree>
  </p:cSld>
  <p:clrMapOvr>
    <a:masterClrMapping/>
  </p:clrMapOvr>
  <p:transition spd="slow">
    <p:push dir="l"/>
  </p:transition>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594938" y="1954702"/>
            <a:ext cx="11493755" cy="7898700"/>
          </a:xfrm>
          <a:custGeom>
            <a:avLst/>
            <a:gdLst/>
            <a:ahLst/>
            <a:cxnLst/>
            <a:rect r="r" b="b" t="t" l="l"/>
            <a:pathLst>
              <a:path h="7898700" w="11493755">
                <a:moveTo>
                  <a:pt x="0" y="0"/>
                </a:moveTo>
                <a:lnTo>
                  <a:pt x="11493755" y="0"/>
                </a:lnTo>
                <a:lnTo>
                  <a:pt x="11493755" y="7898700"/>
                </a:lnTo>
                <a:lnTo>
                  <a:pt x="0" y="7898700"/>
                </a:lnTo>
                <a:lnTo>
                  <a:pt x="0" y="0"/>
                </a:lnTo>
                <a:close/>
              </a:path>
            </a:pathLst>
          </a:custGeom>
          <a:blipFill>
            <a:blip r:embed="rId5"/>
            <a:stretch>
              <a:fillRect l="0" t="0" r="0" b="0"/>
            </a:stretch>
          </a:blipFill>
        </p:spPr>
      </p:sp>
      <p:sp>
        <p:nvSpPr>
          <p:cNvPr name="TextBox 9" id="9"/>
          <p:cNvSpPr txBox="true"/>
          <p:nvPr/>
        </p:nvSpPr>
        <p:spPr>
          <a:xfrm rot="0">
            <a:off x="3533626" y="758231"/>
            <a:ext cx="11220748" cy="982980"/>
          </a:xfrm>
          <a:prstGeom prst="rect">
            <a:avLst/>
          </a:prstGeom>
        </p:spPr>
        <p:txBody>
          <a:bodyPr anchor="t" rtlCol="false" tIns="0" lIns="0" bIns="0" rIns="0">
            <a:spAutoFit/>
          </a:bodyPr>
          <a:lstStyle/>
          <a:p>
            <a:pPr algn="ctr">
              <a:lnSpc>
                <a:spcPts val="7559"/>
              </a:lnSpc>
              <a:spcBef>
                <a:spcPct val="0"/>
              </a:spcBef>
            </a:pPr>
            <a:r>
              <a:rPr lang="en-US" sz="6999">
                <a:solidFill>
                  <a:srgbClr val="CB6CE6"/>
                </a:solidFill>
                <a:latin typeface="Body Grotesque Fit Thin"/>
              </a:rPr>
              <a:t>Hash Function Properties</a:t>
            </a:r>
          </a:p>
        </p:txBody>
      </p:sp>
    </p:spTree>
  </p:cSld>
  <p:clrMapOvr>
    <a:masterClrMapping/>
  </p:clrMapOvr>
  <p:transition spd="slow">
    <p:push dir="l"/>
  </p:transition>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Freeform 8" id="8"/>
          <p:cNvSpPr/>
          <p:nvPr/>
        </p:nvSpPr>
        <p:spPr>
          <a:xfrm flipH="false" flipV="false" rot="0">
            <a:off x="3052891" y="1673192"/>
            <a:ext cx="12799290" cy="8398484"/>
          </a:xfrm>
          <a:custGeom>
            <a:avLst/>
            <a:gdLst/>
            <a:ahLst/>
            <a:cxnLst/>
            <a:rect r="r" b="b" t="t" l="l"/>
            <a:pathLst>
              <a:path h="8398484" w="12799290">
                <a:moveTo>
                  <a:pt x="0" y="0"/>
                </a:moveTo>
                <a:lnTo>
                  <a:pt x="12799290" y="0"/>
                </a:lnTo>
                <a:lnTo>
                  <a:pt x="12799290" y="8398484"/>
                </a:lnTo>
                <a:lnTo>
                  <a:pt x="0" y="8398484"/>
                </a:lnTo>
                <a:lnTo>
                  <a:pt x="0" y="0"/>
                </a:lnTo>
                <a:close/>
              </a:path>
            </a:pathLst>
          </a:custGeom>
          <a:blipFill>
            <a:blip r:embed="rId5"/>
            <a:stretch>
              <a:fillRect l="0" t="0" r="0" b="0"/>
            </a:stretch>
          </a:blipFill>
        </p:spPr>
      </p:sp>
      <p:sp>
        <p:nvSpPr>
          <p:cNvPr name="TextBox 9" id="9"/>
          <p:cNvSpPr txBox="true"/>
          <p:nvPr/>
        </p:nvSpPr>
        <p:spPr>
          <a:xfrm rot="0">
            <a:off x="6830839" y="758231"/>
            <a:ext cx="4626322" cy="982980"/>
          </a:xfrm>
          <a:prstGeom prst="rect">
            <a:avLst/>
          </a:prstGeom>
        </p:spPr>
        <p:txBody>
          <a:bodyPr anchor="t" rtlCol="false" tIns="0" lIns="0" bIns="0" rIns="0">
            <a:spAutoFit/>
          </a:bodyPr>
          <a:lstStyle/>
          <a:p>
            <a:pPr algn="ctr">
              <a:lnSpc>
                <a:spcPts val="7559"/>
              </a:lnSpc>
              <a:spcBef>
                <a:spcPct val="0"/>
              </a:spcBef>
            </a:pPr>
            <a:r>
              <a:rPr lang="en-US" sz="6999">
                <a:solidFill>
                  <a:srgbClr val="CB6CE6"/>
                </a:solidFill>
                <a:latin typeface="Body Grotesque Fit Thin"/>
              </a:rPr>
              <a:t>BIRTHDAY</a:t>
            </a:r>
          </a:p>
        </p:txBody>
      </p:sp>
    </p:spTree>
  </p:cSld>
  <p:clrMapOvr>
    <a:masterClrMapping/>
  </p:clrMapOvr>
  <p:transition spd="slow">
    <p:push dir="l"/>
  </p:transition>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Chapter 12 – Hash Algorithms</a:t>
            </a:r>
          </a:p>
        </p:txBody>
      </p:sp>
      <p:sp>
        <p:nvSpPr>
          <p:cNvPr name="TextBox 5" id="5"/>
          <p:cNvSpPr txBox="true"/>
          <p:nvPr/>
        </p:nvSpPr>
        <p:spPr>
          <a:xfrm rot="0">
            <a:off x="8909944" y="2345878"/>
            <a:ext cx="8808128" cy="4284853"/>
          </a:xfrm>
          <a:prstGeom prst="rect">
            <a:avLst/>
          </a:prstGeom>
        </p:spPr>
        <p:txBody>
          <a:bodyPr anchor="t" rtlCol="false" tIns="0" lIns="0" bIns="0" rIns="0">
            <a:spAutoFit/>
          </a:bodyPr>
          <a:lstStyle/>
          <a:p>
            <a:pPr algn="r" marL="0" indent="0" lvl="0">
              <a:lnSpc>
                <a:spcPts val="3776"/>
              </a:lnSpc>
            </a:pPr>
            <a:r>
              <a:rPr lang="en-US" sz="3200">
                <a:solidFill>
                  <a:srgbClr val="FFFFFF"/>
                </a:solidFill>
                <a:latin typeface="Body Grotesque Fit"/>
              </a:rPr>
              <a:t>Each of the messages, like each one he had ever read of Stern's commands, began with a number and ended with a number or row of numbers. No efforts on the part of Mungo or any of his experts had been able to break Stern's code, nor was there any clue as to what the preliminary number and those ultimate numbers signified. </a:t>
            </a:r>
            <a:r>
              <a:rPr lang="en-US" sz="3200">
                <a:solidFill>
                  <a:srgbClr val="FFFFFF"/>
                </a:solidFill>
                <a:latin typeface="Body Grotesque Fit Bold"/>
              </a:rPr>
              <a:t>—Talking to Strange Men, Ruth Rendel</a:t>
            </a:r>
            <a:r>
              <a:rPr lang="en-US" sz="3200">
                <a:solidFill>
                  <a:srgbClr val="FFFFFF"/>
                </a:solidFill>
                <a:latin typeface="Body Grotesque Fit"/>
              </a:rPr>
              <a:t>l</a:t>
            </a:r>
          </a:p>
        </p:txBody>
      </p:sp>
      <p:grpSp>
        <p:nvGrpSpPr>
          <p:cNvPr name="Group 6" id="6"/>
          <p:cNvGrpSpPr/>
          <p:nvPr/>
        </p:nvGrpSpPr>
        <p:grpSpPr>
          <a:xfrm rot="-3265717">
            <a:off x="-4042478" y="1741545"/>
            <a:ext cx="7634740" cy="3737691"/>
            <a:chOff x="0" y="0"/>
            <a:chExt cx="10179653" cy="4983588"/>
          </a:xfrm>
        </p:grpSpPr>
        <p:pic>
          <p:nvPicPr>
            <p:cNvPr name="Picture 7" id="7"/>
            <p:cNvPicPr>
              <a:picLocks noChangeAspect="true"/>
            </p:cNvPicPr>
            <p:nvPr/>
          </p:nvPicPr>
          <p:blipFill>
            <a:blip r:embed="rId3"/>
            <a:srcRect l="1421" t="0" r="1421" b="0"/>
            <a:stretch>
              <a:fillRect/>
            </a:stretch>
          </p:blipFill>
          <p:spPr>
            <a:xfrm flipH="false" flipV="false">
              <a:off x="0" y="0"/>
              <a:ext cx="10179653" cy="4983588"/>
            </a:xfrm>
            <a:prstGeom prst="rect">
              <a:avLst/>
            </a:prstGeom>
          </p:spPr>
        </p:pic>
      </p:grpSp>
      <p:sp>
        <p:nvSpPr>
          <p:cNvPr name="Freeform 8" id="8"/>
          <p:cNvSpPr/>
          <p:nvPr/>
        </p:nvSpPr>
        <p:spPr>
          <a:xfrm flipH="false" flipV="false" rot="-3491833">
            <a:off x="16030389" y="6548117"/>
            <a:ext cx="3375364" cy="6413994"/>
          </a:xfrm>
          <a:custGeom>
            <a:avLst/>
            <a:gdLst/>
            <a:ahLst/>
            <a:cxnLst/>
            <a:rect r="r" b="b" t="t" l="l"/>
            <a:pathLst>
              <a:path h="6413994" w="3375364">
                <a:moveTo>
                  <a:pt x="0" y="0"/>
                </a:moveTo>
                <a:lnTo>
                  <a:pt x="3375365" y="0"/>
                </a:lnTo>
                <a:lnTo>
                  <a:pt x="3375365" y="6413994"/>
                </a:lnTo>
                <a:lnTo>
                  <a:pt x="0" y="6413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TextBox 4" id="4"/>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Hash Algorithms</a:t>
            </a:r>
          </a:p>
        </p:txBody>
      </p:sp>
      <p:sp>
        <p:nvSpPr>
          <p:cNvPr name="TextBox 5" id="5"/>
          <p:cNvSpPr txBox="true"/>
          <p:nvPr/>
        </p:nvSpPr>
        <p:spPr>
          <a:xfrm rot="0">
            <a:off x="8909944" y="2345878"/>
            <a:ext cx="8808128" cy="5906135"/>
          </a:xfrm>
          <a:prstGeom prst="rect">
            <a:avLst/>
          </a:prstGeom>
        </p:spPr>
        <p:txBody>
          <a:bodyPr anchor="t" rtlCol="false" tIns="0" lIns="0" bIns="0" rIns="0">
            <a:spAutoFit/>
          </a:bodyPr>
          <a:lstStyle/>
          <a:p>
            <a:pPr algn="r" marL="0" indent="0" lvl="0">
              <a:lnSpc>
                <a:spcPts val="4719"/>
              </a:lnSpc>
            </a:pPr>
            <a:r>
              <a:rPr lang="en-US" sz="3999">
                <a:solidFill>
                  <a:srgbClr val="FFFFFF"/>
                </a:solidFill>
                <a:latin typeface="Body Grotesque Fit"/>
              </a:rPr>
              <a:t>• see similarities in the evolution of hash functions &amp; block ciphers – increasing power of brute-force attacks – leading to evolution in algorithms – from DES to AES in block ciphers – from MD4 &amp; MD5 to SHA-1 &amp; RIPEMD-160 in hash algorithms • likewise tend to use common iterative structure as do block ciphers</a:t>
            </a:r>
          </a:p>
        </p:txBody>
      </p:sp>
      <p:sp>
        <p:nvSpPr>
          <p:cNvPr name="Freeform 6" id="6"/>
          <p:cNvSpPr/>
          <p:nvPr/>
        </p:nvSpPr>
        <p:spPr>
          <a:xfrm flipH="false" flipV="false" rot="-3491833">
            <a:off x="2485469" y="3527776"/>
            <a:ext cx="3375364" cy="6413994"/>
          </a:xfrm>
          <a:custGeom>
            <a:avLst/>
            <a:gdLst/>
            <a:ahLst/>
            <a:cxnLst/>
            <a:rect r="r" b="b" t="t" l="l"/>
            <a:pathLst>
              <a:path h="6413994" w="3375364">
                <a:moveTo>
                  <a:pt x="0" y="0"/>
                </a:moveTo>
                <a:lnTo>
                  <a:pt x="3375364" y="0"/>
                </a:lnTo>
                <a:lnTo>
                  <a:pt x="3375364" y="6413994"/>
                </a:lnTo>
                <a:lnTo>
                  <a:pt x="0" y="6413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slow">
    <p:push dir="l"/>
  </p:transition>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sp>
        <p:nvSpPr>
          <p:cNvPr name="Freeform 4" id="4"/>
          <p:cNvSpPr/>
          <p:nvPr/>
        </p:nvSpPr>
        <p:spPr>
          <a:xfrm flipH="false" flipV="false" rot="0">
            <a:off x="3582874" y="1576910"/>
            <a:ext cx="12969617" cy="8552606"/>
          </a:xfrm>
          <a:custGeom>
            <a:avLst/>
            <a:gdLst/>
            <a:ahLst/>
            <a:cxnLst/>
            <a:rect r="r" b="b" t="t" l="l"/>
            <a:pathLst>
              <a:path h="8552606" w="12969617">
                <a:moveTo>
                  <a:pt x="0" y="0"/>
                </a:moveTo>
                <a:lnTo>
                  <a:pt x="12969617" y="0"/>
                </a:lnTo>
                <a:lnTo>
                  <a:pt x="12969617" y="8552606"/>
                </a:lnTo>
                <a:lnTo>
                  <a:pt x="0" y="8552606"/>
                </a:lnTo>
                <a:lnTo>
                  <a:pt x="0" y="0"/>
                </a:lnTo>
                <a:close/>
              </a:path>
            </a:pathLst>
          </a:custGeom>
          <a:blipFill>
            <a:blip r:embed="rId3"/>
            <a:stretch>
              <a:fillRect l="0" t="0" r="0" b="0"/>
            </a:stretch>
          </a:blipFill>
        </p:spPr>
      </p:sp>
      <p:sp>
        <p:nvSpPr>
          <p:cNvPr name="TextBox 5" id="5"/>
          <p:cNvSpPr txBox="true"/>
          <p:nvPr/>
        </p:nvSpPr>
        <p:spPr>
          <a:xfrm rot="0">
            <a:off x="268345" y="346458"/>
            <a:ext cx="13011899" cy="982980"/>
          </a:xfrm>
          <a:prstGeom prst="rect">
            <a:avLst/>
          </a:prstGeom>
        </p:spPr>
        <p:txBody>
          <a:bodyPr anchor="t" rtlCol="false" tIns="0" lIns="0" bIns="0" rIns="0">
            <a:spAutoFit/>
          </a:bodyPr>
          <a:lstStyle/>
          <a:p>
            <a:pPr algn="l" marL="0" indent="0" lvl="0">
              <a:lnSpc>
                <a:spcPts val="7559"/>
              </a:lnSpc>
              <a:spcBef>
                <a:spcPct val="0"/>
              </a:spcBef>
            </a:pPr>
            <a:r>
              <a:rPr lang="en-US" sz="6999">
                <a:solidFill>
                  <a:srgbClr val="FFFFFF"/>
                </a:solidFill>
                <a:latin typeface="Body Grotesque Fit Thin"/>
              </a:rPr>
              <a:t>Hash Algorithms</a:t>
            </a:r>
          </a:p>
        </p:txBody>
      </p:sp>
    </p:spTree>
  </p:cSld>
  <p:clrMapOvr>
    <a:masterClrMapping/>
  </p:clrMapOvr>
  <p:transition spd="slow">
    <p:push dir="l"/>
  </p:transition>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8095283" y="758231"/>
            <a:ext cx="2097435" cy="982980"/>
          </a:xfrm>
          <a:prstGeom prst="rect">
            <a:avLst/>
          </a:prstGeom>
        </p:spPr>
        <p:txBody>
          <a:bodyPr anchor="t" rtlCol="false" tIns="0" lIns="0" bIns="0" rIns="0">
            <a:spAutoFit/>
          </a:bodyPr>
          <a:lstStyle/>
          <a:p>
            <a:pPr algn="ctr">
              <a:lnSpc>
                <a:spcPts val="7559"/>
              </a:lnSpc>
              <a:spcBef>
                <a:spcPct val="0"/>
              </a:spcBef>
            </a:pPr>
            <a:r>
              <a:rPr lang="en-US" sz="6999">
                <a:solidFill>
                  <a:srgbClr val="004AAD"/>
                </a:solidFill>
                <a:latin typeface="Body Grotesque Fit Bold"/>
              </a:rPr>
              <a:t>MD5</a:t>
            </a:r>
          </a:p>
        </p:txBody>
      </p:sp>
      <p:sp>
        <p:nvSpPr>
          <p:cNvPr name="TextBox 9" id="9"/>
          <p:cNvSpPr txBox="true"/>
          <p:nvPr/>
        </p:nvSpPr>
        <p:spPr>
          <a:xfrm rot="0">
            <a:off x="256776" y="2433066"/>
            <a:ext cx="18031224" cy="5487543"/>
          </a:xfrm>
          <a:prstGeom prst="rect">
            <a:avLst/>
          </a:prstGeom>
        </p:spPr>
        <p:txBody>
          <a:bodyPr anchor="t" rtlCol="false" tIns="0" lIns="0" bIns="0" rIns="0">
            <a:spAutoFit/>
          </a:bodyPr>
          <a:lstStyle/>
          <a:p>
            <a:pPr algn="ctr">
              <a:lnSpc>
                <a:spcPts val="6156"/>
              </a:lnSpc>
            </a:pPr>
            <a:r>
              <a:rPr lang="en-US" sz="5700">
                <a:solidFill>
                  <a:srgbClr val="FF5757"/>
                </a:solidFill>
                <a:latin typeface="Body Grotesque Fit Thin"/>
              </a:rPr>
              <a:t>• designed by Ronald Rivest (the R in RSA) </a:t>
            </a:r>
          </a:p>
          <a:p>
            <a:pPr algn="ctr">
              <a:lnSpc>
                <a:spcPts val="6156"/>
              </a:lnSpc>
            </a:pPr>
            <a:r>
              <a:rPr lang="en-US" sz="5700">
                <a:solidFill>
                  <a:srgbClr val="FF5757"/>
                </a:solidFill>
                <a:latin typeface="Body Grotesque Fit Thin"/>
              </a:rPr>
              <a:t>• latest in a series of MD2, MD4 </a:t>
            </a:r>
          </a:p>
          <a:p>
            <a:pPr algn="ctr">
              <a:lnSpc>
                <a:spcPts val="6156"/>
              </a:lnSpc>
            </a:pPr>
            <a:r>
              <a:rPr lang="en-US" sz="5700">
                <a:solidFill>
                  <a:srgbClr val="FF5757"/>
                </a:solidFill>
                <a:latin typeface="Body Grotesque Fit Thin"/>
              </a:rPr>
              <a:t>• produces a 128-bit hash value </a:t>
            </a:r>
          </a:p>
          <a:p>
            <a:pPr algn="ctr">
              <a:lnSpc>
                <a:spcPts val="6156"/>
              </a:lnSpc>
            </a:pPr>
            <a:r>
              <a:rPr lang="en-US" sz="5700">
                <a:solidFill>
                  <a:srgbClr val="FF5757"/>
                </a:solidFill>
                <a:latin typeface="Body Grotesque Fit Thin"/>
              </a:rPr>
              <a:t>• until recently was the most widely used hash algorithm – in recent times have both brute-force &amp; cryptanalytic concerns </a:t>
            </a:r>
          </a:p>
          <a:p>
            <a:pPr algn="ctr">
              <a:lnSpc>
                <a:spcPts val="6156"/>
              </a:lnSpc>
              <a:spcBef>
                <a:spcPct val="0"/>
              </a:spcBef>
            </a:pPr>
            <a:r>
              <a:rPr lang="en-US" sz="5700">
                <a:solidFill>
                  <a:srgbClr val="FF5757"/>
                </a:solidFill>
                <a:latin typeface="Body Grotesque Fit Thin"/>
              </a:rPr>
              <a:t>• specified as Internet standard RFC1321</a:t>
            </a:r>
          </a:p>
        </p:txBody>
      </p:sp>
    </p:spTree>
  </p:cSld>
  <p:clrMapOvr>
    <a:masterClrMapping/>
  </p:clrMapOvr>
  <p:transition spd="slow">
    <p:push dir="l"/>
  </p:transition>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61" r="0" b="31261"/>
            <a:stretch>
              <a:fillRect/>
            </a:stretch>
          </p:blipFill>
          <p:spPr>
            <a:xfrm flipH="false" flipV="false">
              <a:off x="0" y="0"/>
              <a:ext cx="24384000" cy="13716000"/>
            </a:xfrm>
            <a:prstGeom prst="rect">
              <a:avLst/>
            </a:prstGeom>
          </p:spPr>
        </p:pic>
      </p:grpSp>
      <p:grpSp>
        <p:nvGrpSpPr>
          <p:cNvPr name="Group 4" id="4"/>
          <p:cNvGrpSpPr/>
          <p:nvPr/>
        </p:nvGrpSpPr>
        <p:grpSpPr>
          <a:xfrm rot="0">
            <a:off x="13883536" y="7283380"/>
            <a:ext cx="6360082" cy="6228724"/>
            <a:chOff x="0" y="0"/>
            <a:chExt cx="8480109" cy="8304965"/>
          </a:xfrm>
        </p:grpSpPr>
        <p:pic>
          <p:nvPicPr>
            <p:cNvPr name="Picture 5" id="5"/>
            <p:cNvPicPr>
              <a:picLocks noChangeAspect="true"/>
            </p:cNvPicPr>
            <p:nvPr/>
          </p:nvPicPr>
          <p:blipFill>
            <a:blip r:embed="rId3"/>
            <a:srcRect l="0" t="4276" r="0" b="4276"/>
            <a:stretch>
              <a:fillRect/>
            </a:stretch>
          </p:blipFill>
          <p:spPr>
            <a:xfrm flipH="false" flipV="false">
              <a:off x="0" y="0"/>
              <a:ext cx="8480109" cy="8304965"/>
            </a:xfrm>
            <a:prstGeom prst="rect">
              <a:avLst/>
            </a:prstGeom>
          </p:spPr>
        </p:pic>
      </p:grpSp>
      <p:grpSp>
        <p:nvGrpSpPr>
          <p:cNvPr name="Group 6" id="6"/>
          <p:cNvGrpSpPr/>
          <p:nvPr/>
        </p:nvGrpSpPr>
        <p:grpSpPr>
          <a:xfrm rot="0">
            <a:off x="15044217" y="-3474049"/>
            <a:ext cx="6487566" cy="6948098"/>
            <a:chOff x="0" y="0"/>
            <a:chExt cx="8650087" cy="9264131"/>
          </a:xfrm>
        </p:grpSpPr>
        <p:pic>
          <p:nvPicPr>
            <p:cNvPr name="Picture 7" id="7"/>
            <p:cNvPicPr>
              <a:picLocks noChangeAspect="true"/>
            </p:cNvPicPr>
            <p:nvPr/>
          </p:nvPicPr>
          <p:blipFill>
            <a:blip r:embed="rId4"/>
            <a:srcRect l="0" t="8457" r="0" b="8457"/>
            <a:stretch>
              <a:fillRect/>
            </a:stretch>
          </p:blipFill>
          <p:spPr>
            <a:xfrm flipH="false" flipV="false">
              <a:off x="0" y="0"/>
              <a:ext cx="8650087" cy="9264131"/>
            </a:xfrm>
            <a:prstGeom prst="rect">
              <a:avLst/>
            </a:prstGeom>
          </p:spPr>
        </p:pic>
      </p:grpSp>
      <p:sp>
        <p:nvSpPr>
          <p:cNvPr name="TextBox 8" id="8"/>
          <p:cNvSpPr txBox="true"/>
          <p:nvPr/>
        </p:nvSpPr>
        <p:spPr>
          <a:xfrm rot="0">
            <a:off x="5821635" y="758231"/>
            <a:ext cx="6644729" cy="982980"/>
          </a:xfrm>
          <a:prstGeom prst="rect">
            <a:avLst/>
          </a:prstGeom>
        </p:spPr>
        <p:txBody>
          <a:bodyPr anchor="t" rtlCol="false" tIns="0" lIns="0" bIns="0" rIns="0">
            <a:spAutoFit/>
          </a:bodyPr>
          <a:lstStyle/>
          <a:p>
            <a:pPr algn="ctr">
              <a:lnSpc>
                <a:spcPts val="7559"/>
              </a:lnSpc>
              <a:spcBef>
                <a:spcPct val="0"/>
              </a:spcBef>
            </a:pPr>
            <a:r>
              <a:rPr lang="en-US" sz="6999">
                <a:solidFill>
                  <a:srgbClr val="004AAD"/>
                </a:solidFill>
                <a:latin typeface="Body Grotesque Fit Bold"/>
              </a:rPr>
              <a:t>MD5 Overview</a:t>
            </a:r>
          </a:p>
        </p:txBody>
      </p:sp>
      <p:sp>
        <p:nvSpPr>
          <p:cNvPr name="TextBox 9" id="9"/>
          <p:cNvSpPr txBox="true"/>
          <p:nvPr/>
        </p:nvSpPr>
        <p:spPr>
          <a:xfrm rot="0">
            <a:off x="985489" y="2433066"/>
            <a:ext cx="16573798" cy="6268593"/>
          </a:xfrm>
          <a:prstGeom prst="rect">
            <a:avLst/>
          </a:prstGeom>
        </p:spPr>
        <p:txBody>
          <a:bodyPr anchor="t" rtlCol="false" tIns="0" lIns="0" bIns="0" rIns="0">
            <a:spAutoFit/>
          </a:bodyPr>
          <a:lstStyle/>
          <a:p>
            <a:pPr algn="ctr">
              <a:lnSpc>
                <a:spcPts val="6156"/>
              </a:lnSpc>
            </a:pPr>
            <a:r>
              <a:rPr lang="en-US" sz="5700">
                <a:solidFill>
                  <a:srgbClr val="FF5757"/>
                </a:solidFill>
                <a:latin typeface="Body Grotesque Fit Thin"/>
              </a:rPr>
              <a:t>1. pad message so its length is 448 mod 512 </a:t>
            </a:r>
          </a:p>
          <a:p>
            <a:pPr algn="ctr">
              <a:lnSpc>
                <a:spcPts val="6156"/>
              </a:lnSpc>
            </a:pPr>
            <a:r>
              <a:rPr lang="en-US" sz="5700">
                <a:solidFill>
                  <a:srgbClr val="FF5757"/>
                </a:solidFill>
                <a:latin typeface="Body Grotesque Fit Thin"/>
              </a:rPr>
              <a:t>• Padding of 1-512 bits is always used. </a:t>
            </a:r>
          </a:p>
          <a:p>
            <a:pPr algn="ctr">
              <a:lnSpc>
                <a:spcPts val="6156"/>
              </a:lnSpc>
            </a:pPr>
            <a:r>
              <a:rPr lang="en-US" sz="5700">
                <a:solidFill>
                  <a:srgbClr val="FF5757"/>
                </a:solidFill>
                <a:latin typeface="Body Grotesque Fit Thin"/>
              </a:rPr>
              <a:t>• Padding: 1000….0 </a:t>
            </a:r>
          </a:p>
          <a:p>
            <a:pPr algn="ctr">
              <a:lnSpc>
                <a:spcPts val="6156"/>
              </a:lnSpc>
            </a:pPr>
            <a:r>
              <a:rPr lang="en-US" sz="5700">
                <a:solidFill>
                  <a:srgbClr val="FF5757"/>
                </a:solidFill>
                <a:latin typeface="Body Grotesque Fit Thin"/>
              </a:rPr>
              <a:t>2. append a 64-bit length value to message </a:t>
            </a:r>
          </a:p>
          <a:p>
            <a:pPr algn="ctr">
              <a:lnSpc>
                <a:spcPts val="6156"/>
              </a:lnSpc>
            </a:pPr>
            <a:r>
              <a:rPr lang="en-US" sz="5700">
                <a:solidFill>
                  <a:srgbClr val="FF5757"/>
                </a:solidFill>
                <a:latin typeface="Body Grotesque Fit Thin"/>
              </a:rPr>
              <a:t>• Generate a message with 512L bits in length </a:t>
            </a:r>
          </a:p>
          <a:p>
            <a:pPr algn="ctr">
              <a:lnSpc>
                <a:spcPts val="6156"/>
              </a:lnSpc>
            </a:pPr>
            <a:r>
              <a:rPr lang="en-US" sz="5700">
                <a:solidFill>
                  <a:srgbClr val="FF5757"/>
                </a:solidFill>
                <a:latin typeface="Body Grotesque Fit Thin"/>
              </a:rPr>
              <a:t>3. initialise 4-word (128-bit) MD buffer (A,B,C,D) </a:t>
            </a:r>
          </a:p>
          <a:p>
            <a:pPr algn="ctr">
              <a:lnSpc>
                <a:spcPts val="6156"/>
              </a:lnSpc>
            </a:pPr>
            <a:r>
              <a:rPr lang="en-US" sz="5700">
                <a:solidFill>
                  <a:srgbClr val="FF5757"/>
                </a:solidFill>
                <a:latin typeface="Body Grotesque Fit Thin"/>
              </a:rPr>
              <a:t>4. process message in 16-word (512-bit) blocks: </a:t>
            </a:r>
          </a:p>
          <a:p>
            <a:pPr algn="ctr">
              <a:lnSpc>
                <a:spcPts val="6156"/>
              </a:lnSpc>
              <a:spcBef>
                <a:spcPct val="0"/>
              </a:spcBef>
            </a:pPr>
            <a:r>
              <a:rPr lang="en-US" sz="5700">
                <a:solidFill>
                  <a:srgbClr val="FF5757"/>
                </a:solidFill>
                <a:latin typeface="Body Grotesque Fit Thin"/>
              </a:rPr>
              <a:t>5. output hash value is the final buffer value </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DAGEYanCl2k</dc:identifier>
  <dcterms:modified xsi:type="dcterms:W3CDTF">2011-08-01T06:04:30Z</dcterms:modified>
  <cp:revision>1</cp:revision>
  <dc:title>crypto</dc:title>
</cp:coreProperties>
</file>